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31" r:id="rId2"/>
    <p:sldId id="364" r:id="rId3"/>
    <p:sldId id="335" r:id="rId4"/>
    <p:sldId id="279" r:id="rId5"/>
    <p:sldId id="327" r:id="rId6"/>
    <p:sldId id="320" r:id="rId7"/>
    <p:sldId id="322" r:id="rId8"/>
    <p:sldId id="333" r:id="rId9"/>
    <p:sldId id="332" r:id="rId10"/>
    <p:sldId id="358" r:id="rId11"/>
    <p:sldId id="269" r:id="rId12"/>
    <p:sldId id="336" r:id="rId13"/>
    <p:sldId id="359" r:id="rId14"/>
    <p:sldId id="361" r:id="rId15"/>
    <p:sldId id="362" r:id="rId16"/>
    <p:sldId id="263" r:id="rId17"/>
    <p:sldId id="323" r:id="rId18"/>
    <p:sldId id="307" r:id="rId1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00FF"/>
    <a:srgbClr val="0000FF"/>
    <a:srgbClr val="008000"/>
    <a:srgbClr val="FFFFCC"/>
    <a:srgbClr val="33CC33"/>
    <a:srgbClr val="A50021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295" autoAdjust="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61E4DD-FB69-44DF-A5C5-C787A66858E5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DF7BF90-1302-4635-AAAC-E9C5F1E0E8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03002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12063-F810-4D2B-BCF8-36E352D9D62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0137682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F0200-8341-4C1F-B04F-9418A1386EC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6850040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88BA5-520A-4E36-B9FB-47FAD5AD77C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7315844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9276A-A19D-4503-9EBB-76C6B492B0C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59583696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C0B82-2112-4565-B1F7-DA13E6E4477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925462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E08C5-00F5-48CF-ABE0-17A1016B2BE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51288819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2E356-1852-4867-91F9-B6BABA0A9A1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48397579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E03A2-19B6-49EB-8E18-DB84040EF3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9049177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E4F1D-DD33-49E3-AA6A-DC0FA7208A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96055041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062AD-04CC-44CD-A186-0233B5AAB1A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706785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7BFC5-F745-40D4-807D-D77B2982766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46065140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ED1E6965-E390-4F0D-861A-91877FD4F48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7" name="Picture 3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586" name="WordArt 4"/>
          <p:cNvSpPr>
            <a:spLocks noChangeArrowheads="1" noChangeShapeType="1" noTextEdit="1"/>
          </p:cNvSpPr>
          <p:nvPr/>
        </p:nvSpPr>
        <p:spPr bwMode="auto">
          <a:xfrm>
            <a:off x="1331913" y="908050"/>
            <a:ext cx="6983412" cy="295275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5227"/>
              </a:avLst>
            </a:prstTxWarp>
          </a:bodyPr>
          <a:lstStyle/>
          <a:p>
            <a:pPr algn="ctr"/>
            <a:r>
              <a:rPr lang="en-US" altLang="zh-CN" sz="48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Section B --2 </a:t>
            </a:r>
          </a:p>
          <a:p>
            <a:pPr algn="ctr"/>
            <a:r>
              <a:rPr lang="en-US" altLang="zh-CN" sz="48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2a-2c</a:t>
            </a:r>
            <a:endParaRPr lang="zh-CN" altLang="en-US" sz="4800" b="1" kern="10">
              <a:ln w="12700">
                <a:solidFill>
                  <a:srgbClr val="B2B2B2"/>
                </a:solidFill>
                <a:round/>
                <a:headEnd/>
                <a:tailEnd/>
              </a:ln>
              <a:solidFill>
                <a:srgbClr val="0033CC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20713"/>
          </a:xfrm>
        </p:spPr>
        <p:txBody>
          <a:bodyPr/>
          <a:lstStyle/>
          <a:p>
            <a:r>
              <a:rPr lang="en-US" altLang="zh-CN" sz="3200" smtClean="0"/>
              <a:t>Translate the phrases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620713"/>
            <a:ext cx="4248150" cy="6524625"/>
          </a:xfrm>
        </p:spPr>
        <p:txBody>
          <a:bodyPr/>
          <a:lstStyle/>
          <a:p>
            <a:r>
              <a:rPr lang="en-US" altLang="zh-CN" sz="3200" b="1" smtClean="0"/>
              <a:t>1.</a:t>
            </a:r>
            <a:r>
              <a:rPr lang="zh-CN" altLang="en-US" sz="3200" b="1" smtClean="0"/>
              <a:t>在美国</a:t>
            </a:r>
          </a:p>
          <a:p>
            <a:r>
              <a:rPr lang="en-US" altLang="zh-CN" sz="3200" b="1" smtClean="0"/>
              <a:t>2.</a:t>
            </a:r>
            <a:r>
              <a:rPr lang="zh-CN" altLang="en-US" sz="3200" b="1" smtClean="0"/>
              <a:t>在大多数国家</a:t>
            </a:r>
          </a:p>
          <a:p>
            <a:r>
              <a:rPr lang="en-US" altLang="zh-CN" sz="3200" b="1" smtClean="0"/>
              <a:t>3.</a:t>
            </a:r>
            <a:r>
              <a:rPr lang="zh-CN" altLang="en-US" sz="3200" b="1" smtClean="0"/>
              <a:t>传统食物</a:t>
            </a:r>
          </a:p>
          <a:p>
            <a:r>
              <a:rPr lang="en-US" altLang="zh-CN" sz="3200" b="1" smtClean="0"/>
              <a:t>4.</a:t>
            </a:r>
            <a:r>
              <a:rPr lang="zh-CN" altLang="en-US" sz="3200" b="1" smtClean="0"/>
              <a:t>在特别的假日里</a:t>
            </a:r>
          </a:p>
          <a:p>
            <a:r>
              <a:rPr lang="en-US" altLang="zh-CN" sz="3200" b="1" smtClean="0"/>
              <a:t>5.</a:t>
            </a:r>
            <a:r>
              <a:rPr lang="zh-CN" altLang="en-US" sz="3200" b="1" smtClean="0"/>
              <a:t>在第四个星期四</a:t>
            </a:r>
          </a:p>
          <a:p>
            <a:r>
              <a:rPr lang="en-US" altLang="zh-CN" sz="3200" b="1" smtClean="0"/>
              <a:t>6.</a:t>
            </a:r>
            <a:r>
              <a:rPr lang="zh-CN" altLang="en-US" sz="3200" b="1" smtClean="0"/>
              <a:t>为</a:t>
            </a:r>
            <a:r>
              <a:rPr lang="en-US" altLang="zh-CN" sz="3200" b="1" smtClean="0"/>
              <a:t>……</a:t>
            </a:r>
            <a:r>
              <a:rPr lang="zh-CN" altLang="en-US" sz="3200" b="1" smtClean="0"/>
              <a:t>而感谢</a:t>
            </a:r>
          </a:p>
          <a:p>
            <a:r>
              <a:rPr lang="en-US" altLang="zh-CN" sz="3200" b="1" smtClean="0"/>
              <a:t>7.</a:t>
            </a:r>
            <a:r>
              <a:rPr lang="zh-CN" altLang="en-US" sz="3200" b="1" smtClean="0"/>
              <a:t>用</a:t>
            </a:r>
            <a:r>
              <a:rPr lang="en-US" altLang="zh-CN" sz="3200" b="1" smtClean="0"/>
              <a:t>……</a:t>
            </a:r>
            <a:r>
              <a:rPr lang="zh-CN" altLang="en-US" sz="3200" b="1" smtClean="0"/>
              <a:t>充满</a:t>
            </a:r>
          </a:p>
          <a:p>
            <a:r>
              <a:rPr lang="en-US" altLang="zh-CN" sz="3200" b="1" smtClean="0"/>
              <a:t>8.</a:t>
            </a:r>
            <a:r>
              <a:rPr lang="zh-CN" altLang="en-US" sz="3200" b="1" smtClean="0"/>
              <a:t>在第二年秋天</a:t>
            </a:r>
          </a:p>
          <a:p>
            <a:r>
              <a:rPr lang="en-US" altLang="zh-CN" sz="3200" b="1" smtClean="0"/>
              <a:t>9.</a:t>
            </a:r>
            <a:r>
              <a:rPr lang="zh-CN" altLang="en-US" sz="3200" b="1" smtClean="0"/>
              <a:t>在这时候、现在</a:t>
            </a:r>
          </a:p>
          <a:p>
            <a:r>
              <a:rPr lang="en-US" altLang="zh-CN" sz="3200" b="1" smtClean="0"/>
              <a:t>10.</a:t>
            </a:r>
            <a:r>
              <a:rPr lang="zh-CN" altLang="en-US" sz="3200" b="1" smtClean="0"/>
              <a:t>主菜</a:t>
            </a:r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779838" y="549275"/>
            <a:ext cx="5184775" cy="5976938"/>
          </a:xfrm>
        </p:spPr>
        <p:txBody>
          <a:bodyPr/>
          <a:lstStyle/>
          <a:p>
            <a:r>
              <a:rPr lang="en-US" altLang="zh-CN" sz="3200" b="1" smtClean="0">
                <a:solidFill>
                  <a:srgbClr val="A50021"/>
                </a:solidFill>
              </a:rPr>
              <a:t> in the United States</a:t>
            </a:r>
          </a:p>
          <a:p>
            <a:r>
              <a:rPr lang="en-US" altLang="zh-CN" sz="3200" b="1" smtClean="0">
                <a:solidFill>
                  <a:srgbClr val="A50021"/>
                </a:solidFill>
              </a:rPr>
              <a:t> in most countries</a:t>
            </a:r>
          </a:p>
          <a:p>
            <a:r>
              <a:rPr lang="en-US" altLang="zh-CN" sz="3200" b="1" smtClean="0">
                <a:solidFill>
                  <a:srgbClr val="A50021"/>
                </a:solidFill>
              </a:rPr>
              <a:t> traditional food</a:t>
            </a:r>
          </a:p>
          <a:p>
            <a:r>
              <a:rPr lang="en-US" altLang="zh-CN" sz="3200" b="1" smtClean="0">
                <a:solidFill>
                  <a:srgbClr val="A50021"/>
                </a:solidFill>
              </a:rPr>
              <a:t> on special holidays</a:t>
            </a:r>
          </a:p>
          <a:p>
            <a:r>
              <a:rPr lang="en-US" altLang="zh-CN" sz="3200" b="1" smtClean="0">
                <a:solidFill>
                  <a:srgbClr val="A50021"/>
                </a:solidFill>
              </a:rPr>
              <a:t> on the fourth Thursday</a:t>
            </a:r>
          </a:p>
          <a:p>
            <a:r>
              <a:rPr lang="en-US" altLang="zh-CN" sz="3200" b="1" smtClean="0">
                <a:solidFill>
                  <a:srgbClr val="A50021"/>
                </a:solidFill>
              </a:rPr>
              <a:t> give thanks for</a:t>
            </a:r>
          </a:p>
          <a:p>
            <a:r>
              <a:rPr lang="en-US" altLang="zh-CN" sz="3200" b="1" smtClean="0">
                <a:solidFill>
                  <a:srgbClr val="A50021"/>
                </a:solidFill>
              </a:rPr>
              <a:t> fill …with</a:t>
            </a:r>
          </a:p>
          <a:p>
            <a:r>
              <a:rPr lang="en-US" altLang="zh-CN" sz="3200" b="1" smtClean="0">
                <a:solidFill>
                  <a:srgbClr val="A50021"/>
                </a:solidFill>
              </a:rPr>
              <a:t> in the next autumn</a:t>
            </a:r>
          </a:p>
          <a:p>
            <a:r>
              <a:rPr lang="en-US" altLang="zh-CN" sz="3200" b="1" smtClean="0">
                <a:solidFill>
                  <a:srgbClr val="A50021"/>
                </a:solidFill>
              </a:rPr>
              <a:t>  at this time/these days</a:t>
            </a:r>
          </a:p>
          <a:p>
            <a:r>
              <a:rPr lang="en-US" altLang="zh-CN" sz="3200" b="1" smtClean="0">
                <a:solidFill>
                  <a:srgbClr val="A50021"/>
                </a:solidFill>
              </a:rPr>
              <a:t> the main dish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83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83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83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83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83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83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83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83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83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11" name="Picture 15" descr="CIMG55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924175"/>
            <a:ext cx="2743200" cy="338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2" name="Picture 16" descr="CIMG55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844675"/>
            <a:ext cx="2673350" cy="482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0" name="WordArt 5"/>
          <p:cNvSpPr>
            <a:spLocks noChangeArrowheads="1" noChangeShapeType="1" noTextEdit="1"/>
          </p:cNvSpPr>
          <p:nvPr/>
        </p:nvSpPr>
        <p:spPr bwMode="auto">
          <a:xfrm>
            <a:off x="3348038" y="188913"/>
            <a:ext cx="2665412" cy="7207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Reading</a:t>
            </a:r>
            <a:endParaRPr lang="zh-CN" altLang="en-US" sz="4000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宋体"/>
              <a:ea typeface="宋体"/>
            </a:endParaRPr>
          </a:p>
        </p:txBody>
      </p:sp>
      <p:sp>
        <p:nvSpPr>
          <p:cNvPr id="29701" name="Oval 2"/>
          <p:cNvSpPr>
            <a:spLocks noChangeArrowheads="1"/>
          </p:cNvSpPr>
          <p:nvPr/>
        </p:nvSpPr>
        <p:spPr bwMode="auto">
          <a:xfrm>
            <a:off x="250825" y="1052513"/>
            <a:ext cx="754063" cy="846137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latin typeface="Arial" charset="0"/>
              </a:rPr>
              <a:t>2b</a:t>
            </a:r>
          </a:p>
        </p:txBody>
      </p:sp>
      <p:sp>
        <p:nvSpPr>
          <p:cNvPr id="29702" name="Text Box 5"/>
          <p:cNvSpPr txBox="1">
            <a:spLocks noChangeArrowheads="1"/>
          </p:cNvSpPr>
          <p:nvPr/>
        </p:nvSpPr>
        <p:spPr bwMode="auto">
          <a:xfrm>
            <a:off x="1152525" y="981075"/>
            <a:ext cx="766762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FF"/>
                </a:solidFill>
                <a:latin typeface="Arial" charset="0"/>
              </a:rPr>
              <a:t>Read </a:t>
            </a:r>
            <a:r>
              <a:rPr lang="en-US" altLang="zh-CN" sz="3600" b="1">
                <a:solidFill>
                  <a:srgbClr val="A50021"/>
                </a:solidFill>
                <a:latin typeface="Arial" charset="0"/>
              </a:rPr>
              <a:t>Paragraph 2</a:t>
            </a:r>
            <a:r>
              <a:rPr lang="en-US" altLang="zh-CN" sz="3600" b="1">
                <a:solidFill>
                  <a:srgbClr val="0000FF"/>
                </a:solidFill>
                <a:latin typeface="Arial" charset="0"/>
              </a:rPr>
              <a:t> and number the pictures [1-5].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308850" y="4333875"/>
            <a:ext cx="5048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3419475" y="5661025"/>
            <a:ext cx="4318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771775" y="4076700"/>
            <a:ext cx="360363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804025" y="2781300"/>
            <a:ext cx="5683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6804025" y="5805488"/>
            <a:ext cx="3587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cs typeface="Times New Roman" pitchFamily="18" charset="0"/>
              </a:rPr>
              <a:t>5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10" grpId="0" autoUpdateAnimBg="0"/>
      <p:bldP spid="8" grpId="0" autoUpdateAnimBg="0"/>
      <p:bldP spid="13" grpId="0" autoUpdateAnimBg="0"/>
      <p:bldP spid="1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Box 1"/>
          <p:cNvSpPr txBox="1">
            <a:spLocks noChangeArrowheads="1"/>
          </p:cNvSpPr>
          <p:nvPr/>
        </p:nvSpPr>
        <p:spPr bwMode="auto">
          <a:xfrm>
            <a:off x="250825" y="260350"/>
            <a:ext cx="8893175" cy="631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500"/>
              </a:lnSpc>
              <a:buFont typeface="Arial" charset="0"/>
              <a:buNone/>
            </a:pPr>
            <a:r>
              <a:rPr lang="en-US" sz="2800" b="1">
                <a:solidFill>
                  <a:srgbClr val="FF0000"/>
                </a:solidFill>
                <a:latin typeface="Arial" charset="0"/>
              </a:rPr>
              <a:t>Making a turkey dinner</a:t>
            </a:r>
          </a:p>
          <a:p>
            <a:pPr eaLnBrk="1" hangingPunct="1">
              <a:lnSpc>
                <a:spcPts val="3500"/>
              </a:lnSpc>
              <a:buFont typeface="Arial" charset="0"/>
              <a:buNone/>
            </a:pPr>
            <a:r>
              <a:rPr lang="en-US" sz="4000" b="1">
                <a:cs typeface="Times New Roman" pitchFamily="18" charset="0"/>
              </a:rPr>
              <a:t>Here is </a:t>
            </a:r>
            <a:r>
              <a:rPr lang="en-US" sz="4000" b="1">
                <a:solidFill>
                  <a:srgbClr val="0000FF"/>
                </a:solidFill>
                <a:cs typeface="Times New Roman" pitchFamily="18" charset="0"/>
              </a:rPr>
              <a:t>one way to make turkey</a:t>
            </a:r>
            <a:r>
              <a:rPr lang="en-US" sz="4000" b="1">
                <a:cs typeface="Times New Roman" pitchFamily="18" charset="0"/>
              </a:rPr>
              <a:t> for a Thanksgiving dinner.</a:t>
            </a:r>
            <a:endParaRPr lang="zh-CN" altLang="en-US" sz="4000" b="1">
              <a:cs typeface="Times New Roman" pitchFamily="18" charset="0"/>
            </a:endParaRPr>
          </a:p>
          <a:p>
            <a:pPr eaLnBrk="1" hangingPunct="1">
              <a:lnSpc>
                <a:spcPts val="3500"/>
              </a:lnSpc>
              <a:buFont typeface="Arial" charset="0"/>
              <a:buChar char="•"/>
            </a:pPr>
            <a:r>
              <a:rPr lang="en-US" sz="4000" b="1">
                <a:cs typeface="Times New Roman" pitchFamily="18" charset="0"/>
              </a:rPr>
              <a:t> </a:t>
            </a:r>
            <a:r>
              <a:rPr lang="en-US" sz="4000" b="1">
                <a:solidFill>
                  <a:srgbClr val="FF0000"/>
                </a:solidFill>
                <a:cs typeface="Times New Roman" pitchFamily="18" charset="0"/>
              </a:rPr>
              <a:t>First,</a:t>
            </a:r>
            <a:r>
              <a:rPr lang="en-US" sz="4000" b="1">
                <a:cs typeface="Times New Roman" pitchFamily="18" charset="0"/>
              </a:rPr>
              <a:t> </a:t>
            </a:r>
            <a:r>
              <a:rPr lang="en-US" sz="4000" b="1">
                <a:solidFill>
                  <a:srgbClr val="0000FF"/>
                </a:solidFill>
                <a:cs typeface="Times New Roman" pitchFamily="18" charset="0"/>
              </a:rPr>
              <a:t>mix together</a:t>
            </a:r>
            <a:r>
              <a:rPr lang="en-US" sz="4000" b="1">
                <a:cs typeface="Times New Roman" pitchFamily="18" charset="0"/>
              </a:rPr>
              <a:t> some bread pieces, onions, salt and pepper.</a:t>
            </a:r>
            <a:endParaRPr lang="zh-CN" altLang="en-US" sz="4000" b="1">
              <a:cs typeface="Times New Roman" pitchFamily="18" charset="0"/>
            </a:endParaRPr>
          </a:p>
          <a:p>
            <a:pPr eaLnBrk="1" hangingPunct="1">
              <a:lnSpc>
                <a:spcPts val="3500"/>
              </a:lnSpc>
              <a:buFont typeface="Arial" charset="0"/>
              <a:buChar char="•"/>
            </a:pPr>
            <a:r>
              <a:rPr lang="en-US" sz="4000" b="1">
                <a:cs typeface="Times New Roman" pitchFamily="18" charset="0"/>
              </a:rPr>
              <a:t> </a:t>
            </a:r>
            <a:r>
              <a:rPr lang="en-US" sz="4000" b="1">
                <a:solidFill>
                  <a:srgbClr val="FF0000"/>
                </a:solidFill>
                <a:cs typeface="Times New Roman" pitchFamily="18" charset="0"/>
              </a:rPr>
              <a:t>Next,</a:t>
            </a:r>
            <a:r>
              <a:rPr lang="en-US" sz="4000" b="1" u="sng">
                <a:cs typeface="Times New Roman" pitchFamily="18" charset="0"/>
              </a:rPr>
              <a:t> </a:t>
            </a:r>
            <a:r>
              <a:rPr lang="en-US" sz="4000" b="1" u="sng">
                <a:solidFill>
                  <a:srgbClr val="0000FF"/>
                </a:solidFill>
                <a:cs typeface="Times New Roman" pitchFamily="18" charset="0"/>
              </a:rPr>
              <a:t>fill </a:t>
            </a:r>
            <a:r>
              <a:rPr lang="en-US" sz="4000" b="1">
                <a:cs typeface="Times New Roman" pitchFamily="18" charset="0"/>
              </a:rPr>
              <a:t>the turkey </a:t>
            </a:r>
            <a:r>
              <a:rPr lang="en-US" sz="4000" b="1" u="sng">
                <a:solidFill>
                  <a:srgbClr val="0000FF"/>
                </a:solidFill>
                <a:cs typeface="Times New Roman" pitchFamily="18" charset="0"/>
              </a:rPr>
              <a:t>with</a:t>
            </a:r>
            <a:r>
              <a:rPr lang="en-US" sz="4000" b="1">
                <a:cs typeface="Times New Roman" pitchFamily="18" charset="0"/>
              </a:rPr>
              <a:t> this bread mix.</a:t>
            </a:r>
            <a:endParaRPr lang="zh-CN" altLang="en-US" sz="4000" b="1">
              <a:cs typeface="Times New Roman" pitchFamily="18" charset="0"/>
            </a:endParaRPr>
          </a:p>
          <a:p>
            <a:pPr eaLnBrk="1" hangingPunct="1">
              <a:lnSpc>
                <a:spcPts val="3500"/>
              </a:lnSpc>
              <a:buFont typeface="Arial" charset="0"/>
              <a:buChar char="•"/>
            </a:pPr>
            <a:r>
              <a:rPr lang="en-US" sz="4000" b="1">
                <a:cs typeface="Times New Roman" pitchFamily="18" charset="0"/>
              </a:rPr>
              <a:t> </a:t>
            </a:r>
            <a:r>
              <a:rPr lang="en-US" sz="4000" b="1">
                <a:solidFill>
                  <a:srgbClr val="FF0000"/>
                </a:solidFill>
                <a:cs typeface="Times New Roman" pitchFamily="18" charset="0"/>
              </a:rPr>
              <a:t>Then,</a:t>
            </a:r>
            <a:r>
              <a:rPr lang="en-US" sz="4000" b="1">
                <a:cs typeface="Times New Roman" pitchFamily="18" charset="0"/>
              </a:rPr>
              <a:t> </a:t>
            </a:r>
            <a:r>
              <a:rPr lang="en-US" sz="4000" b="1">
                <a:solidFill>
                  <a:srgbClr val="0000FF"/>
                </a:solidFill>
                <a:cs typeface="Times New Roman" pitchFamily="18" charset="0"/>
              </a:rPr>
              <a:t>put</a:t>
            </a:r>
            <a:r>
              <a:rPr lang="en-US" sz="4000" b="1">
                <a:cs typeface="Times New Roman" pitchFamily="18" charset="0"/>
              </a:rPr>
              <a:t> the turkey </a:t>
            </a:r>
            <a:r>
              <a:rPr lang="en-US" sz="4000" b="1">
                <a:solidFill>
                  <a:srgbClr val="0000FF"/>
                </a:solidFill>
                <a:cs typeface="Times New Roman" pitchFamily="18" charset="0"/>
              </a:rPr>
              <a:t>in</a:t>
            </a:r>
            <a:r>
              <a:rPr lang="en-US" sz="4000" b="1">
                <a:cs typeface="Times New Roman" pitchFamily="18" charset="0"/>
              </a:rPr>
              <a:t> a hot oven and cook it for a few hours.</a:t>
            </a:r>
            <a:endParaRPr lang="zh-CN" altLang="en-US" sz="4000" b="1">
              <a:cs typeface="Times New Roman" pitchFamily="18" charset="0"/>
            </a:endParaRPr>
          </a:p>
          <a:p>
            <a:pPr eaLnBrk="1" hangingPunct="1">
              <a:lnSpc>
                <a:spcPts val="3500"/>
              </a:lnSpc>
              <a:buFont typeface="Arial" charset="0"/>
              <a:buNone/>
            </a:pPr>
            <a:r>
              <a:rPr lang="en-US" sz="4000" b="1">
                <a:cs typeface="Times New Roman" pitchFamily="18" charset="0"/>
              </a:rPr>
              <a:t>When it is ready, place the turkey on a large plate and</a:t>
            </a:r>
            <a:r>
              <a:rPr lang="en-US" sz="4000" b="1" u="sng">
                <a:cs typeface="Times New Roman" pitchFamily="18" charset="0"/>
              </a:rPr>
              <a:t> </a:t>
            </a:r>
            <a:r>
              <a:rPr lang="en-US" sz="4000" b="1" u="sng">
                <a:solidFill>
                  <a:srgbClr val="0000FF"/>
                </a:solidFill>
                <a:cs typeface="Times New Roman" pitchFamily="18" charset="0"/>
              </a:rPr>
              <a:t>cover</a:t>
            </a:r>
            <a:r>
              <a:rPr lang="en-US" sz="4000" b="1" u="sng">
                <a:cs typeface="Times New Roman" pitchFamily="18" charset="0"/>
              </a:rPr>
              <a:t> </a:t>
            </a:r>
            <a:r>
              <a:rPr lang="en-US" sz="4000" b="1">
                <a:cs typeface="Times New Roman" pitchFamily="18" charset="0"/>
              </a:rPr>
              <a:t>it </a:t>
            </a:r>
            <a:r>
              <a:rPr lang="en-US" sz="4000" b="1" u="sng">
                <a:solidFill>
                  <a:srgbClr val="0000FF"/>
                </a:solidFill>
                <a:cs typeface="Times New Roman" pitchFamily="18" charset="0"/>
              </a:rPr>
              <a:t>with</a:t>
            </a:r>
            <a:r>
              <a:rPr lang="en-US" sz="4000" b="1">
                <a:cs typeface="Times New Roman" pitchFamily="18" charset="0"/>
              </a:rPr>
              <a:t> </a:t>
            </a:r>
            <a:r>
              <a:rPr lang="en-US" sz="4000" b="1">
                <a:solidFill>
                  <a:srgbClr val="A50021"/>
                </a:solidFill>
                <a:cs typeface="Times New Roman" pitchFamily="18" charset="0"/>
              </a:rPr>
              <a:t>gravy</a:t>
            </a:r>
            <a:r>
              <a:rPr lang="en-US" sz="4000" b="1">
                <a:cs typeface="Times New Roman" pitchFamily="18" charset="0"/>
              </a:rPr>
              <a:t>.</a:t>
            </a:r>
            <a:endParaRPr lang="zh-CN" altLang="en-US" sz="4000" b="1">
              <a:cs typeface="Times New Roman" pitchFamily="18" charset="0"/>
            </a:endParaRPr>
          </a:p>
          <a:p>
            <a:pPr eaLnBrk="1" hangingPunct="1">
              <a:lnSpc>
                <a:spcPts val="3500"/>
              </a:lnSpc>
              <a:buFont typeface="Arial" charset="0"/>
              <a:buChar char="•"/>
            </a:pPr>
            <a:r>
              <a:rPr lang="en-US" sz="4000" b="1">
                <a:cs typeface="Times New Roman" pitchFamily="18" charset="0"/>
              </a:rPr>
              <a:t> </a:t>
            </a:r>
            <a:r>
              <a:rPr lang="en-US" sz="4000" b="1">
                <a:solidFill>
                  <a:srgbClr val="FF0000"/>
                </a:solidFill>
                <a:cs typeface="Times New Roman" pitchFamily="18" charset="0"/>
              </a:rPr>
              <a:t>Finally,</a:t>
            </a:r>
            <a:r>
              <a:rPr lang="en-US" sz="4000" b="1">
                <a:cs typeface="Times New Roman" pitchFamily="18" charset="0"/>
              </a:rPr>
              <a:t> </a:t>
            </a:r>
            <a:r>
              <a:rPr lang="en-US" sz="4000" b="1">
                <a:solidFill>
                  <a:srgbClr val="0000FF"/>
                </a:solidFill>
                <a:cs typeface="Times New Roman" pitchFamily="18" charset="0"/>
              </a:rPr>
              <a:t>cut</a:t>
            </a:r>
            <a:r>
              <a:rPr lang="en-US" sz="4000" b="1">
                <a:cs typeface="Times New Roman" pitchFamily="18" charset="0"/>
              </a:rPr>
              <a:t> the turkey </a:t>
            </a:r>
            <a:r>
              <a:rPr lang="en-US" sz="4000" b="1">
                <a:solidFill>
                  <a:srgbClr val="0000FF"/>
                </a:solidFill>
                <a:cs typeface="Times New Roman" pitchFamily="18" charset="0"/>
              </a:rPr>
              <a:t>into</a:t>
            </a:r>
            <a:r>
              <a:rPr lang="en-US" sz="4000" b="1">
                <a:cs typeface="Times New Roman" pitchFamily="18" charset="0"/>
              </a:rPr>
              <a:t> thin pieces and eat the meat with vegetables like carrots and potatoes.</a:t>
            </a:r>
            <a:endParaRPr lang="zh-CN" altLang="en-US" sz="4000" b="1">
              <a:cs typeface="Times New Roman" pitchFamily="18" charset="0"/>
            </a:endParaRPr>
          </a:p>
        </p:txBody>
      </p:sp>
      <p:sp>
        <p:nvSpPr>
          <p:cNvPr id="72710" name="Rectangle 6"/>
          <p:cNvSpPr>
            <a:spLocks noChangeArrowheads="1"/>
          </p:cNvSpPr>
          <p:nvPr/>
        </p:nvSpPr>
        <p:spPr bwMode="auto">
          <a:xfrm>
            <a:off x="4859338" y="1052513"/>
            <a:ext cx="18303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4000" b="1">
                <a:solidFill>
                  <a:srgbClr val="0000FF"/>
                </a:solidFill>
              </a:rPr>
              <a:t> </a:t>
            </a:r>
            <a:r>
              <a:rPr lang="en-US" altLang="zh-CN" sz="4000" b="1">
                <a:solidFill>
                  <a:srgbClr val="0000FF"/>
                </a:solidFill>
              </a:rPr>
              <a:t>[mɪks] </a:t>
            </a:r>
          </a:p>
        </p:txBody>
      </p:sp>
      <p:sp>
        <p:nvSpPr>
          <p:cNvPr id="72711" name="线形标注 2(带强调线) 3"/>
          <p:cNvSpPr>
            <a:spLocks/>
          </p:cNvSpPr>
          <p:nvPr/>
        </p:nvSpPr>
        <p:spPr bwMode="auto">
          <a:xfrm>
            <a:off x="2411413" y="2997200"/>
            <a:ext cx="5545137" cy="465138"/>
          </a:xfrm>
          <a:prstGeom prst="accentCallout2">
            <a:avLst>
              <a:gd name="adj1" fmla="val 24574"/>
              <a:gd name="adj2" fmla="val -1375"/>
              <a:gd name="adj3" fmla="val 24574"/>
              <a:gd name="adj4" fmla="val -2319"/>
              <a:gd name="adj5" fmla="val -48806"/>
              <a:gd name="adj6" fmla="val -7042"/>
            </a:avLst>
          </a:prstGeom>
          <a:solidFill>
            <a:schemeClr val="accent1"/>
          </a:solidFill>
          <a:ln w="25400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charset="0"/>
              <a:buNone/>
            </a:pPr>
            <a:r>
              <a:rPr lang="en-US" b="1">
                <a:latin typeface="Arial" charset="0"/>
              </a:rPr>
              <a:t>fill…with</a:t>
            </a:r>
            <a:r>
              <a:rPr lang="en-US" altLang="zh-CN" b="1">
                <a:latin typeface="Arial" charset="0"/>
              </a:rPr>
              <a:t>  </a:t>
            </a:r>
            <a:r>
              <a:rPr lang="zh-CN" altLang="en-US" b="1">
                <a:latin typeface="Arial" charset="0"/>
              </a:rPr>
              <a:t>装满；充满</a:t>
            </a:r>
          </a:p>
        </p:txBody>
      </p:sp>
      <p:sp>
        <p:nvSpPr>
          <p:cNvPr id="72712" name="线形标注 2(带强调线) 4"/>
          <p:cNvSpPr>
            <a:spLocks/>
          </p:cNvSpPr>
          <p:nvPr/>
        </p:nvSpPr>
        <p:spPr bwMode="auto">
          <a:xfrm>
            <a:off x="5076825" y="6021388"/>
            <a:ext cx="3708400" cy="609600"/>
          </a:xfrm>
          <a:prstGeom prst="accentCallout2">
            <a:avLst>
              <a:gd name="adj1" fmla="val 18750"/>
              <a:gd name="adj2" fmla="val -2056"/>
              <a:gd name="adj3" fmla="val 18750"/>
              <a:gd name="adj4" fmla="val -2056"/>
              <a:gd name="adj5" fmla="val -153648"/>
              <a:gd name="adj6" fmla="val -4023"/>
            </a:avLst>
          </a:prstGeom>
          <a:solidFill>
            <a:schemeClr val="accent1"/>
          </a:solidFill>
          <a:ln w="25400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charset="0"/>
              <a:buNone/>
            </a:pPr>
            <a:r>
              <a:rPr lang="en-US" b="1">
                <a:latin typeface="Arial" charset="0"/>
              </a:rPr>
              <a:t>cover…with</a:t>
            </a:r>
            <a:r>
              <a:rPr lang="zh-CN" altLang="en-US" b="1">
                <a:latin typeface="Arial" charset="0"/>
              </a:rPr>
              <a:t>覆盖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1" grpId="0" animBg="1" autoUpdateAnimBg="0"/>
      <p:bldP spid="72712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0175"/>
          </a:xfrm>
        </p:spPr>
        <p:txBody>
          <a:bodyPr/>
          <a:lstStyle/>
          <a:p>
            <a:r>
              <a:rPr lang="en-US" altLang="zh-CN" sz="4000" smtClean="0"/>
              <a:t>Translate the phrases</a:t>
            </a:r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-180975" y="1052513"/>
            <a:ext cx="4897438" cy="4525962"/>
          </a:xfrm>
        </p:spPr>
        <p:txBody>
          <a:bodyPr/>
          <a:lstStyle/>
          <a:p>
            <a:r>
              <a:rPr lang="en-US" altLang="zh-CN" sz="3200" b="1" smtClean="0"/>
              <a:t>1.</a:t>
            </a:r>
            <a:r>
              <a:rPr lang="zh-CN" altLang="en-US" sz="3200" b="1" smtClean="0"/>
              <a:t>制作火鸡的一种方法</a:t>
            </a:r>
          </a:p>
          <a:p>
            <a:r>
              <a:rPr lang="en-US" altLang="zh-CN" sz="3200" b="1" smtClean="0"/>
              <a:t>2.</a:t>
            </a:r>
            <a:r>
              <a:rPr lang="zh-CN" altLang="en-US" sz="3200" b="1" smtClean="0"/>
              <a:t>把</a:t>
            </a:r>
            <a:r>
              <a:rPr lang="en-US" altLang="zh-CN" sz="3200" b="1" smtClean="0"/>
              <a:t>……</a:t>
            </a:r>
            <a:r>
              <a:rPr lang="zh-CN" altLang="en-US" sz="3200" b="1" smtClean="0"/>
              <a:t>混合在一起</a:t>
            </a:r>
          </a:p>
          <a:p>
            <a:r>
              <a:rPr lang="en-US" altLang="zh-CN" sz="3200" b="1" smtClean="0"/>
              <a:t>3.</a:t>
            </a:r>
            <a:r>
              <a:rPr lang="zh-CN" altLang="en-US" sz="3200" b="1" smtClean="0"/>
              <a:t>把</a:t>
            </a:r>
            <a:r>
              <a:rPr lang="en-US" altLang="zh-CN" sz="3200" b="1" smtClean="0"/>
              <a:t>……</a:t>
            </a:r>
            <a:r>
              <a:rPr lang="zh-CN" altLang="en-US" sz="3200" b="1" smtClean="0"/>
              <a:t>装进</a:t>
            </a:r>
            <a:r>
              <a:rPr lang="en-US" altLang="zh-CN" sz="3200" b="1" smtClean="0"/>
              <a:t>……</a:t>
            </a:r>
            <a:r>
              <a:rPr lang="zh-CN" altLang="en-US" sz="3200" b="1" smtClean="0"/>
              <a:t>里面</a:t>
            </a:r>
          </a:p>
          <a:p>
            <a:r>
              <a:rPr lang="en-US" altLang="zh-CN" sz="3200" b="1" smtClean="0"/>
              <a:t>4.</a:t>
            </a:r>
            <a:r>
              <a:rPr lang="zh-CN" altLang="en-US" sz="3200" b="1" smtClean="0"/>
              <a:t>把</a:t>
            </a:r>
            <a:r>
              <a:rPr lang="en-US" altLang="zh-CN" sz="3200" b="1" smtClean="0"/>
              <a:t>……</a:t>
            </a:r>
            <a:r>
              <a:rPr lang="zh-CN" altLang="en-US" sz="3200" b="1" smtClean="0"/>
              <a:t>放进</a:t>
            </a:r>
            <a:r>
              <a:rPr lang="en-US" altLang="zh-CN" sz="3200" b="1" smtClean="0"/>
              <a:t>……</a:t>
            </a:r>
            <a:r>
              <a:rPr lang="zh-CN" altLang="en-US" sz="3200" b="1" smtClean="0"/>
              <a:t>里面</a:t>
            </a:r>
          </a:p>
          <a:p>
            <a:r>
              <a:rPr lang="en-US" altLang="zh-CN" sz="3200" b="1" smtClean="0"/>
              <a:t>5.</a:t>
            </a:r>
            <a:r>
              <a:rPr lang="zh-CN" altLang="en-US" sz="3200" b="1" smtClean="0"/>
              <a:t>把</a:t>
            </a:r>
            <a:r>
              <a:rPr lang="en-US" altLang="zh-CN" sz="3200" b="1" smtClean="0"/>
              <a:t>……</a:t>
            </a:r>
            <a:r>
              <a:rPr lang="zh-CN" altLang="en-US" sz="3200" b="1" smtClean="0"/>
              <a:t>放到一个大盘在上</a:t>
            </a:r>
          </a:p>
          <a:p>
            <a:r>
              <a:rPr lang="en-US" altLang="zh-CN" sz="3200" b="1" smtClean="0"/>
              <a:t>6.</a:t>
            </a:r>
            <a:r>
              <a:rPr lang="zh-CN" altLang="en-US" sz="3200" b="1" smtClean="0"/>
              <a:t>用</a:t>
            </a:r>
            <a:r>
              <a:rPr lang="en-US" altLang="zh-CN" sz="3200" b="1" smtClean="0"/>
              <a:t>……</a:t>
            </a:r>
            <a:r>
              <a:rPr lang="zh-CN" altLang="en-US" sz="3200" b="1" smtClean="0"/>
              <a:t>覆盖</a:t>
            </a:r>
            <a:r>
              <a:rPr lang="en-US" altLang="zh-CN" sz="3200" b="1" smtClean="0"/>
              <a:t>……</a:t>
            </a:r>
          </a:p>
          <a:p>
            <a:r>
              <a:rPr lang="en-US" altLang="zh-CN" sz="3200" b="1" smtClean="0"/>
              <a:t>7.</a:t>
            </a:r>
            <a:r>
              <a:rPr lang="zh-CN" altLang="en-US" sz="3200" b="1" smtClean="0"/>
              <a:t>把</a:t>
            </a:r>
            <a:r>
              <a:rPr lang="en-US" altLang="zh-CN" sz="3200" b="1" smtClean="0"/>
              <a:t>……</a:t>
            </a:r>
            <a:r>
              <a:rPr lang="zh-CN" altLang="en-US" sz="3200" b="1" smtClean="0"/>
              <a:t>切成薄片</a:t>
            </a:r>
          </a:p>
          <a:p>
            <a:endParaRPr lang="zh-CN" altLang="en-US" sz="3200" b="1" smtClean="0"/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24300" y="1052513"/>
            <a:ext cx="5219700" cy="4525962"/>
          </a:xfrm>
        </p:spPr>
        <p:txBody>
          <a:bodyPr/>
          <a:lstStyle/>
          <a:p>
            <a:r>
              <a:rPr lang="zh-CN" altLang="en-US" sz="3200" b="1" smtClean="0">
                <a:solidFill>
                  <a:srgbClr val="A50021"/>
                </a:solidFill>
              </a:rPr>
              <a:t> </a:t>
            </a:r>
            <a:r>
              <a:rPr lang="en-US" altLang="zh-CN" sz="3200" b="1" smtClean="0">
                <a:solidFill>
                  <a:srgbClr val="A50021"/>
                </a:solidFill>
              </a:rPr>
              <a:t>one way to make turkey</a:t>
            </a:r>
          </a:p>
          <a:p>
            <a:r>
              <a:rPr lang="en-US" altLang="zh-CN" sz="3200" b="1" smtClean="0">
                <a:solidFill>
                  <a:srgbClr val="A50021"/>
                </a:solidFill>
              </a:rPr>
              <a:t> mix together…</a:t>
            </a:r>
          </a:p>
          <a:p>
            <a:r>
              <a:rPr lang="en-US" altLang="zh-CN" sz="3200" b="1" smtClean="0">
                <a:solidFill>
                  <a:srgbClr val="A50021"/>
                </a:solidFill>
              </a:rPr>
              <a:t> fill…with sth</a:t>
            </a:r>
          </a:p>
          <a:p>
            <a:r>
              <a:rPr lang="zh-CN" altLang="en-US" sz="3200" b="1" smtClean="0">
                <a:solidFill>
                  <a:srgbClr val="A50021"/>
                </a:solidFill>
              </a:rPr>
              <a:t> </a:t>
            </a:r>
            <a:r>
              <a:rPr lang="en-US" altLang="zh-CN" sz="3200" b="1" smtClean="0">
                <a:solidFill>
                  <a:srgbClr val="A50021"/>
                </a:solidFill>
              </a:rPr>
              <a:t>put …in ….</a:t>
            </a:r>
          </a:p>
          <a:p>
            <a:r>
              <a:rPr lang="en-US" altLang="zh-CN" sz="3200" b="1" smtClean="0">
                <a:solidFill>
                  <a:srgbClr val="A50021"/>
                </a:solidFill>
              </a:rPr>
              <a:t> place …on a large plate</a:t>
            </a:r>
          </a:p>
          <a:p>
            <a:endParaRPr lang="en-US" altLang="zh-CN" sz="3200" b="1" smtClean="0">
              <a:solidFill>
                <a:srgbClr val="A50021"/>
              </a:solidFill>
            </a:endParaRPr>
          </a:p>
          <a:p>
            <a:r>
              <a:rPr lang="en-US" altLang="zh-CN" sz="3200" b="1" smtClean="0">
                <a:solidFill>
                  <a:srgbClr val="A50021"/>
                </a:solidFill>
              </a:rPr>
              <a:t> cover…with…</a:t>
            </a:r>
          </a:p>
          <a:p>
            <a:r>
              <a:rPr lang="en-US" altLang="zh-CN" sz="3200" b="1" smtClean="0">
                <a:solidFill>
                  <a:srgbClr val="A50021"/>
                </a:solidFill>
              </a:rPr>
              <a:t> cut …into thin pieces</a:t>
            </a:r>
          </a:p>
          <a:p>
            <a:endParaRPr lang="en-US" altLang="zh-CN" sz="3200" b="1" smtClean="0">
              <a:solidFill>
                <a:srgbClr val="A5002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0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03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03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03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03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03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88913"/>
            <a:ext cx="1582738" cy="141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4175"/>
            <a:ext cx="1657350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551363"/>
            <a:ext cx="1728788" cy="130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30325" y="981075"/>
            <a:ext cx="433388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331913" y="2965450"/>
            <a:ext cx="4318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331913" y="5199063"/>
            <a:ext cx="360362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cs typeface="Times New Roman" pitchFamily="18" charset="0"/>
              </a:rPr>
              <a:t>3</a:t>
            </a:r>
          </a:p>
        </p:txBody>
      </p:sp>
      <p:sp>
        <p:nvSpPr>
          <p:cNvPr id="103439" name="Text Box 15"/>
          <p:cNvSpPr txBox="1">
            <a:spLocks noChangeArrowheads="1"/>
          </p:cNvSpPr>
          <p:nvPr/>
        </p:nvSpPr>
        <p:spPr bwMode="auto">
          <a:xfrm>
            <a:off x="1692275" y="0"/>
            <a:ext cx="727233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/>
              <a:t>Here is </a:t>
            </a:r>
            <a:r>
              <a:rPr lang="en-US" altLang="zh-CN" sz="4000" b="1"/>
              <a:t>__________________  </a:t>
            </a:r>
            <a:r>
              <a:rPr lang="en-US" sz="4000" b="1"/>
              <a:t>for a Thanksgiving dinner.</a:t>
            </a:r>
            <a:endParaRPr lang="zh-CN" altLang="en-US" sz="4000" b="1"/>
          </a:p>
        </p:txBody>
      </p:sp>
      <p:sp>
        <p:nvSpPr>
          <p:cNvPr id="103440" name="Text Box 16"/>
          <p:cNvSpPr txBox="1">
            <a:spLocks noChangeArrowheads="1"/>
          </p:cNvSpPr>
          <p:nvPr/>
        </p:nvSpPr>
        <p:spPr bwMode="auto">
          <a:xfrm>
            <a:off x="3348038" y="0"/>
            <a:ext cx="54371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0000FF"/>
                </a:solidFill>
              </a:rPr>
              <a:t>one way to make turkey</a:t>
            </a:r>
            <a:endParaRPr lang="zh-CN" altLang="en-US" sz="4000" b="1">
              <a:solidFill>
                <a:srgbClr val="0000FF"/>
              </a:solidFill>
            </a:endParaRPr>
          </a:p>
        </p:txBody>
      </p:sp>
      <p:sp>
        <p:nvSpPr>
          <p:cNvPr id="103441" name="Text Box 17"/>
          <p:cNvSpPr txBox="1">
            <a:spLocks noChangeArrowheads="1"/>
          </p:cNvSpPr>
          <p:nvPr/>
        </p:nvSpPr>
        <p:spPr bwMode="auto">
          <a:xfrm>
            <a:off x="1042988" y="1341438"/>
            <a:ext cx="78486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4400" b="1">
                <a:solidFill>
                  <a:srgbClr val="FF0000"/>
                </a:solidFill>
              </a:rPr>
              <a:t>First,</a:t>
            </a:r>
            <a:r>
              <a:rPr lang="en-US" sz="4400" b="1"/>
              <a:t> </a:t>
            </a:r>
            <a:r>
              <a:rPr lang="en-US" altLang="zh-CN" sz="4400" b="1"/>
              <a:t>___________</a:t>
            </a:r>
            <a:r>
              <a:rPr lang="en-US" sz="4400" b="1"/>
              <a:t>some bread pieces, onions, salt and pepper.</a:t>
            </a:r>
            <a:endParaRPr lang="zh-CN" altLang="en-US" sz="4400"/>
          </a:p>
        </p:txBody>
      </p:sp>
      <p:sp>
        <p:nvSpPr>
          <p:cNvPr id="103442" name="Text Box 18"/>
          <p:cNvSpPr txBox="1">
            <a:spLocks noChangeArrowheads="1"/>
          </p:cNvSpPr>
          <p:nvPr/>
        </p:nvSpPr>
        <p:spPr bwMode="auto">
          <a:xfrm>
            <a:off x="2627313" y="1341438"/>
            <a:ext cx="33115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rgbClr val="0000FF"/>
                </a:solidFill>
              </a:rPr>
              <a:t>mix together</a:t>
            </a:r>
            <a:endParaRPr lang="zh-CN" altLang="en-US" sz="4400" b="1">
              <a:solidFill>
                <a:srgbClr val="0000FF"/>
              </a:solidFill>
            </a:endParaRPr>
          </a:p>
        </p:txBody>
      </p:sp>
      <p:sp>
        <p:nvSpPr>
          <p:cNvPr id="103443" name="Text Box 19"/>
          <p:cNvSpPr txBox="1">
            <a:spLocks noChangeArrowheads="1"/>
          </p:cNvSpPr>
          <p:nvPr/>
        </p:nvSpPr>
        <p:spPr bwMode="auto">
          <a:xfrm>
            <a:off x="1763713" y="2781300"/>
            <a:ext cx="1364773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4400" b="1">
                <a:solidFill>
                  <a:srgbClr val="FF0000"/>
                </a:solidFill>
              </a:rPr>
              <a:t>Next,</a:t>
            </a:r>
            <a:r>
              <a:rPr lang="en-US" sz="4400" b="1"/>
              <a:t> </a:t>
            </a:r>
            <a:r>
              <a:rPr lang="en-US" altLang="zh-CN" sz="4400" b="1"/>
              <a:t>___</a:t>
            </a:r>
            <a:r>
              <a:rPr lang="en-US" sz="4400" b="1"/>
              <a:t>the turkey </a:t>
            </a:r>
            <a:r>
              <a:rPr lang="en-US" altLang="zh-CN" sz="4400" b="1"/>
              <a:t>____</a:t>
            </a:r>
            <a:r>
              <a:rPr lang="en-US" sz="4400" b="1"/>
              <a:t>this </a:t>
            </a:r>
            <a:endParaRPr lang="en-US" altLang="zh-CN" sz="4400" b="1"/>
          </a:p>
          <a:p>
            <a:pPr>
              <a:buFont typeface="Arial" charset="0"/>
              <a:buNone/>
            </a:pPr>
            <a:r>
              <a:rPr lang="en-US" sz="4400" b="1"/>
              <a:t>bread mix.</a:t>
            </a:r>
            <a:endParaRPr lang="zh-CN" altLang="en-US" sz="4400"/>
          </a:p>
        </p:txBody>
      </p:sp>
      <p:sp>
        <p:nvSpPr>
          <p:cNvPr id="103444" name="Text Box 20"/>
          <p:cNvSpPr txBox="1">
            <a:spLocks noChangeArrowheads="1"/>
          </p:cNvSpPr>
          <p:nvPr/>
        </p:nvSpPr>
        <p:spPr bwMode="auto">
          <a:xfrm>
            <a:off x="3492500" y="2852738"/>
            <a:ext cx="12985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rgbClr val="0000FF"/>
                </a:solidFill>
              </a:rPr>
              <a:t>fill</a:t>
            </a:r>
            <a:endParaRPr lang="zh-CN" altLang="en-US" sz="4400" b="1">
              <a:solidFill>
                <a:srgbClr val="0000FF"/>
              </a:solidFill>
            </a:endParaRPr>
          </a:p>
        </p:txBody>
      </p:sp>
      <p:sp>
        <p:nvSpPr>
          <p:cNvPr id="103445" name="Text Box 21"/>
          <p:cNvSpPr txBox="1">
            <a:spLocks noChangeArrowheads="1"/>
          </p:cNvSpPr>
          <p:nvPr/>
        </p:nvSpPr>
        <p:spPr bwMode="auto">
          <a:xfrm>
            <a:off x="6732588" y="2852738"/>
            <a:ext cx="18192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rgbClr val="0000FF"/>
                </a:solidFill>
              </a:rPr>
              <a:t>with</a:t>
            </a:r>
            <a:endParaRPr lang="zh-CN" altLang="en-US" sz="4400" b="1">
              <a:solidFill>
                <a:srgbClr val="0000FF"/>
              </a:solidFill>
            </a:endParaRPr>
          </a:p>
        </p:txBody>
      </p:sp>
      <p:sp>
        <p:nvSpPr>
          <p:cNvPr id="103446" name="Text Box 22"/>
          <p:cNvSpPr txBox="1">
            <a:spLocks noChangeArrowheads="1"/>
          </p:cNvSpPr>
          <p:nvPr/>
        </p:nvSpPr>
        <p:spPr bwMode="auto">
          <a:xfrm>
            <a:off x="1806575" y="4292600"/>
            <a:ext cx="7337425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4400" b="1">
                <a:solidFill>
                  <a:srgbClr val="FF0000"/>
                </a:solidFill>
              </a:rPr>
              <a:t>Then,</a:t>
            </a:r>
            <a:r>
              <a:rPr lang="en-US" sz="4400" b="1"/>
              <a:t> </a:t>
            </a:r>
            <a:r>
              <a:rPr lang="en-US" altLang="zh-CN" sz="4400" b="1"/>
              <a:t>____</a:t>
            </a:r>
            <a:r>
              <a:rPr lang="en-US" sz="4400" b="1"/>
              <a:t>the turkey </a:t>
            </a:r>
            <a:r>
              <a:rPr lang="en-US" altLang="zh-CN" sz="4400" b="1"/>
              <a:t>___</a:t>
            </a:r>
            <a:r>
              <a:rPr lang="en-US" sz="4400" b="1"/>
              <a:t>a hot oven and cook it for a few hours.</a:t>
            </a:r>
            <a:endParaRPr lang="zh-CN" altLang="en-US" sz="4400"/>
          </a:p>
        </p:txBody>
      </p:sp>
      <p:sp>
        <p:nvSpPr>
          <p:cNvPr id="103447" name="Text Box 23"/>
          <p:cNvSpPr txBox="1">
            <a:spLocks noChangeArrowheads="1"/>
          </p:cNvSpPr>
          <p:nvPr/>
        </p:nvSpPr>
        <p:spPr bwMode="auto">
          <a:xfrm>
            <a:off x="3635375" y="4221163"/>
            <a:ext cx="14414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rgbClr val="0000FF"/>
                </a:solidFill>
              </a:rPr>
              <a:t>put</a:t>
            </a:r>
            <a:endParaRPr lang="zh-CN" altLang="en-US" sz="4400" b="1">
              <a:solidFill>
                <a:srgbClr val="0000FF"/>
              </a:solidFill>
            </a:endParaRPr>
          </a:p>
        </p:txBody>
      </p:sp>
      <p:sp>
        <p:nvSpPr>
          <p:cNvPr id="103448" name="Text Box 24"/>
          <p:cNvSpPr txBox="1">
            <a:spLocks noChangeArrowheads="1"/>
          </p:cNvSpPr>
          <p:nvPr/>
        </p:nvSpPr>
        <p:spPr bwMode="auto">
          <a:xfrm>
            <a:off x="7451725" y="4292600"/>
            <a:ext cx="8842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rgbClr val="0000FF"/>
                </a:solidFill>
              </a:rPr>
              <a:t>in</a:t>
            </a:r>
            <a:endParaRPr lang="zh-CN" altLang="en-US" sz="4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3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3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3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3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40" grpId="0"/>
      <p:bldP spid="103442" grpId="0"/>
      <p:bldP spid="103444" grpId="0"/>
      <p:bldP spid="103445" grpId="0"/>
      <p:bldP spid="103447" grpId="0"/>
      <p:bldP spid="1034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363"/>
            <a:ext cx="1655763" cy="140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981075"/>
            <a:ext cx="1728787" cy="132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1403350" y="4508500"/>
            <a:ext cx="35877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cs typeface="Times New Roman" pitchFamily="18" charset="0"/>
              </a:rPr>
              <a:t>5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547813" y="1700213"/>
            <a:ext cx="35877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FF0000"/>
                </a:solidFill>
                <a:cs typeface="Times New Roman" pitchFamily="18" charset="0"/>
              </a:rPr>
              <a:t>4</a:t>
            </a:r>
          </a:p>
        </p:txBody>
      </p:sp>
      <p:sp>
        <p:nvSpPr>
          <p:cNvPr id="104470" name="Text Box 22"/>
          <p:cNvSpPr txBox="1">
            <a:spLocks noChangeArrowheads="1"/>
          </p:cNvSpPr>
          <p:nvPr/>
        </p:nvSpPr>
        <p:spPr bwMode="auto">
          <a:xfrm>
            <a:off x="2230438" y="549275"/>
            <a:ext cx="6913562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/>
              <a:t>When it is ready, </a:t>
            </a:r>
            <a:r>
              <a:rPr lang="en-US" altLang="zh-CN" sz="4400" b="1"/>
              <a:t>______</a:t>
            </a:r>
            <a:r>
              <a:rPr lang="en-US" sz="4400" b="1"/>
              <a:t>the turkey </a:t>
            </a:r>
            <a:r>
              <a:rPr lang="en-US" altLang="zh-CN" sz="4400" b="1"/>
              <a:t>___</a:t>
            </a:r>
            <a:r>
              <a:rPr lang="en-US" sz="4400" b="1"/>
              <a:t>a large plate and</a:t>
            </a:r>
            <a:r>
              <a:rPr lang="en-US" sz="4400" b="1" u="sng"/>
              <a:t> </a:t>
            </a:r>
            <a:r>
              <a:rPr lang="en-US" altLang="zh-CN" sz="4400" b="1" u="sng"/>
              <a:t>______</a:t>
            </a:r>
            <a:r>
              <a:rPr lang="en-US" sz="4400" b="1"/>
              <a:t>it</a:t>
            </a:r>
            <a:r>
              <a:rPr lang="en-US" altLang="zh-CN" sz="4400" b="1"/>
              <a:t>_____</a:t>
            </a:r>
            <a:r>
              <a:rPr lang="en-US" sz="4400" b="1"/>
              <a:t> </a:t>
            </a:r>
            <a:r>
              <a:rPr lang="en-US" sz="4400" b="1">
                <a:solidFill>
                  <a:srgbClr val="A50021"/>
                </a:solidFill>
              </a:rPr>
              <a:t>gravy</a:t>
            </a:r>
            <a:r>
              <a:rPr lang="en-US" sz="4400" b="1"/>
              <a:t>.</a:t>
            </a:r>
            <a:endParaRPr lang="zh-CN" altLang="en-US" sz="4400" b="1"/>
          </a:p>
        </p:txBody>
      </p:sp>
      <p:sp>
        <p:nvSpPr>
          <p:cNvPr id="104471" name="Text Box 23"/>
          <p:cNvSpPr txBox="1">
            <a:spLocks noChangeArrowheads="1"/>
          </p:cNvSpPr>
          <p:nvPr/>
        </p:nvSpPr>
        <p:spPr bwMode="auto">
          <a:xfrm>
            <a:off x="2555875" y="1844675"/>
            <a:ext cx="18192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rgbClr val="0000FF"/>
                </a:solidFill>
              </a:rPr>
              <a:t>cover</a:t>
            </a:r>
            <a:endParaRPr lang="zh-CN" altLang="en-US" sz="4400" b="1">
              <a:solidFill>
                <a:srgbClr val="0000FF"/>
              </a:solidFill>
            </a:endParaRPr>
          </a:p>
        </p:txBody>
      </p:sp>
      <p:sp>
        <p:nvSpPr>
          <p:cNvPr id="104472" name="Text Box 24"/>
          <p:cNvSpPr txBox="1">
            <a:spLocks noChangeArrowheads="1"/>
          </p:cNvSpPr>
          <p:nvPr/>
        </p:nvSpPr>
        <p:spPr bwMode="auto">
          <a:xfrm>
            <a:off x="4427538" y="1916113"/>
            <a:ext cx="21605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/>
              <a:t> </a:t>
            </a:r>
            <a:r>
              <a:rPr lang="en-US" sz="4400" b="1">
                <a:solidFill>
                  <a:srgbClr val="0000FF"/>
                </a:solidFill>
              </a:rPr>
              <a:t>with</a:t>
            </a:r>
            <a:endParaRPr lang="zh-CN" altLang="en-US" sz="4400" b="1">
              <a:solidFill>
                <a:srgbClr val="0000FF"/>
              </a:solidFill>
            </a:endParaRPr>
          </a:p>
        </p:txBody>
      </p:sp>
      <p:sp>
        <p:nvSpPr>
          <p:cNvPr id="104473" name="Text Box 25"/>
          <p:cNvSpPr txBox="1">
            <a:spLocks noChangeArrowheads="1"/>
          </p:cNvSpPr>
          <p:nvPr/>
        </p:nvSpPr>
        <p:spPr bwMode="auto">
          <a:xfrm>
            <a:off x="1908175" y="3213100"/>
            <a:ext cx="7235825" cy="277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4400" b="1">
                <a:solidFill>
                  <a:srgbClr val="FF0000"/>
                </a:solidFill>
              </a:rPr>
              <a:t>Finally,</a:t>
            </a:r>
            <a:r>
              <a:rPr lang="en-US" sz="4400" b="1"/>
              <a:t> </a:t>
            </a:r>
            <a:r>
              <a:rPr lang="en-US" altLang="zh-CN" sz="4400" b="1"/>
              <a:t>___</a:t>
            </a:r>
            <a:r>
              <a:rPr lang="en-US" sz="4400" b="1"/>
              <a:t>the turkey </a:t>
            </a:r>
            <a:r>
              <a:rPr lang="en-US" altLang="zh-CN" sz="4400" b="1"/>
              <a:t>____</a:t>
            </a:r>
            <a:r>
              <a:rPr lang="en-US" sz="4400" b="1"/>
              <a:t>thin pieces and eat the meat with vegetables like carrots and potatoes.</a:t>
            </a:r>
            <a:endParaRPr lang="zh-CN" altLang="en-US" sz="4400"/>
          </a:p>
        </p:txBody>
      </p:sp>
      <p:sp>
        <p:nvSpPr>
          <p:cNvPr id="104474" name="Text Box 26"/>
          <p:cNvSpPr txBox="1">
            <a:spLocks noChangeArrowheads="1"/>
          </p:cNvSpPr>
          <p:nvPr/>
        </p:nvSpPr>
        <p:spPr bwMode="auto">
          <a:xfrm>
            <a:off x="4067175" y="3213100"/>
            <a:ext cx="1655763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rgbClr val="0000FF"/>
                </a:solidFill>
              </a:rPr>
              <a:t>cut</a:t>
            </a:r>
            <a:endParaRPr lang="zh-CN" altLang="en-US" sz="4800" b="1">
              <a:solidFill>
                <a:srgbClr val="0000FF"/>
              </a:solidFill>
            </a:endParaRPr>
          </a:p>
        </p:txBody>
      </p:sp>
      <p:sp>
        <p:nvSpPr>
          <p:cNvPr id="104475" name="Text Box 27"/>
          <p:cNvSpPr txBox="1">
            <a:spLocks noChangeArrowheads="1"/>
          </p:cNvSpPr>
          <p:nvPr/>
        </p:nvSpPr>
        <p:spPr bwMode="auto">
          <a:xfrm>
            <a:off x="1978025" y="3789363"/>
            <a:ext cx="2106613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rgbClr val="0000FF"/>
                </a:solidFill>
              </a:rPr>
              <a:t>into</a:t>
            </a:r>
            <a:endParaRPr lang="zh-CN" altLang="en-US" sz="4800" b="1">
              <a:solidFill>
                <a:srgbClr val="0000FF"/>
              </a:solidFill>
            </a:endParaRPr>
          </a:p>
        </p:txBody>
      </p:sp>
      <p:sp>
        <p:nvSpPr>
          <p:cNvPr id="104476" name="Text Box 28"/>
          <p:cNvSpPr txBox="1">
            <a:spLocks noChangeArrowheads="1"/>
          </p:cNvSpPr>
          <p:nvPr/>
        </p:nvSpPr>
        <p:spPr bwMode="auto">
          <a:xfrm>
            <a:off x="6659563" y="549275"/>
            <a:ext cx="14398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rgbClr val="0000FF"/>
                </a:solidFill>
              </a:rPr>
              <a:t>place</a:t>
            </a:r>
            <a:endParaRPr lang="zh-CN" altLang="en-US" sz="4400" b="1">
              <a:solidFill>
                <a:srgbClr val="0000FF"/>
              </a:solidFill>
            </a:endParaRPr>
          </a:p>
        </p:txBody>
      </p:sp>
      <p:sp>
        <p:nvSpPr>
          <p:cNvPr id="104477" name="Text Box 29"/>
          <p:cNvSpPr txBox="1">
            <a:spLocks noChangeArrowheads="1"/>
          </p:cNvSpPr>
          <p:nvPr/>
        </p:nvSpPr>
        <p:spPr bwMode="auto">
          <a:xfrm>
            <a:off x="4067175" y="1196975"/>
            <a:ext cx="9366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b="1">
                <a:solidFill>
                  <a:srgbClr val="0000FF"/>
                </a:solidFill>
              </a:rPr>
              <a:t>on</a:t>
            </a:r>
            <a:endParaRPr lang="zh-CN" altLang="en-US" sz="4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4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4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4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4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4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71" grpId="0"/>
      <p:bldP spid="104472" grpId="0"/>
      <p:bldP spid="104474" grpId="0"/>
      <p:bldP spid="104475" grpId="0"/>
      <p:bldP spid="104476" grpId="0"/>
      <p:bldP spid="1044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5"/>
          <p:cNvSpPr txBox="1">
            <a:spLocks noChangeArrowheads="1"/>
          </p:cNvSpPr>
          <p:nvPr/>
        </p:nvSpPr>
        <p:spPr bwMode="auto">
          <a:xfrm>
            <a:off x="1258888" y="1628775"/>
            <a:ext cx="7632700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0000FF"/>
                </a:solidFill>
                <a:latin typeface="Arial" charset="0"/>
              </a:rPr>
              <a:t>Here are the instructions for making a turkey dinner written in a different way. Put them in order. Write</a:t>
            </a:r>
            <a:r>
              <a:rPr lang="en-US" altLang="zh-CN" sz="3600" b="1" i="1">
                <a:solidFill>
                  <a:srgbClr val="FF0000"/>
                </a:solidFill>
                <a:latin typeface="Arial" charset="0"/>
              </a:rPr>
              <a:t> First</a:t>
            </a:r>
            <a:r>
              <a:rPr lang="en-US" altLang="zh-CN" sz="3600" b="1">
                <a:solidFill>
                  <a:srgbClr val="0000FF"/>
                </a:solidFill>
                <a:latin typeface="Arial" charset="0"/>
              </a:rPr>
              <a:t>, </a:t>
            </a:r>
            <a:r>
              <a:rPr lang="en-US" altLang="zh-CN" sz="3600" b="1" i="1">
                <a:solidFill>
                  <a:srgbClr val="FF0000"/>
                </a:solidFill>
                <a:latin typeface="Arial" charset="0"/>
              </a:rPr>
              <a:t>Next</a:t>
            </a:r>
            <a:r>
              <a:rPr lang="en-US" altLang="zh-CN" sz="3600" b="1">
                <a:solidFill>
                  <a:srgbClr val="0000FF"/>
                </a:solidFill>
                <a:latin typeface="Arial" charset="0"/>
              </a:rPr>
              <a:t>, </a:t>
            </a:r>
            <a:r>
              <a:rPr lang="en-US" altLang="zh-CN" sz="3600" b="1" i="1">
                <a:solidFill>
                  <a:srgbClr val="FF0000"/>
                </a:solidFill>
                <a:latin typeface="Arial" charset="0"/>
              </a:rPr>
              <a:t>Then</a:t>
            </a:r>
            <a:r>
              <a:rPr lang="en-US" altLang="zh-CN" sz="3600" b="1">
                <a:solidFill>
                  <a:srgbClr val="0000FF"/>
                </a:solidFill>
                <a:latin typeface="Arial" charset="0"/>
              </a:rPr>
              <a:t> and </a:t>
            </a:r>
            <a:r>
              <a:rPr lang="en-US" altLang="zh-CN" sz="3600" b="1" i="1">
                <a:solidFill>
                  <a:srgbClr val="FF0000"/>
                </a:solidFill>
                <a:latin typeface="Arial" charset="0"/>
              </a:rPr>
              <a:t>Finally</a:t>
            </a:r>
            <a:r>
              <a:rPr lang="en-US" altLang="zh-CN" sz="3600" b="1">
                <a:solidFill>
                  <a:srgbClr val="0000FF"/>
                </a:solidFill>
                <a:latin typeface="Arial" charset="0"/>
              </a:rPr>
              <a:t>. </a:t>
            </a:r>
          </a:p>
        </p:txBody>
      </p:sp>
      <p:sp>
        <p:nvSpPr>
          <p:cNvPr id="33796" name="Oval 2"/>
          <p:cNvSpPr>
            <a:spLocks noChangeArrowheads="1"/>
          </p:cNvSpPr>
          <p:nvPr/>
        </p:nvSpPr>
        <p:spPr bwMode="auto">
          <a:xfrm>
            <a:off x="250825" y="1773238"/>
            <a:ext cx="898525" cy="9175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latin typeface="Arial" charset="0"/>
              </a:rPr>
              <a:t>2d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50825" y="476250"/>
            <a:ext cx="8137525" cy="563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431925" indent="-1431925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1897063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230505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2713038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3121025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35782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40354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44926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4949825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4000" b="1">
                <a:cs typeface="Times New Roman" pitchFamily="18" charset="0"/>
              </a:rPr>
              <a:t>_____, </a:t>
            </a:r>
            <a:r>
              <a:rPr lang="en-US" altLang="zh-CN" sz="4000" b="1">
                <a:solidFill>
                  <a:srgbClr val="0000FF"/>
                </a:solidFill>
                <a:cs typeface="Times New Roman" pitchFamily="18" charset="0"/>
              </a:rPr>
              <a:t>serve </a:t>
            </a:r>
            <a:r>
              <a:rPr lang="en-US" altLang="zh-CN" sz="4000" b="1">
                <a:cs typeface="Times New Roman" pitchFamily="18" charset="0"/>
              </a:rPr>
              <a:t>it to your friends with some vegetables.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4000" b="1">
                <a:cs typeface="Times New Roman" pitchFamily="18" charset="0"/>
              </a:rPr>
              <a:t>_____, put this into the bird.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4000" b="1">
                <a:cs typeface="Times New Roman" pitchFamily="18" charset="0"/>
              </a:rPr>
              <a:t>_____, cook it at a very high </a:t>
            </a:r>
            <a:r>
              <a:rPr lang="en-US" altLang="zh-CN" sz="4000" b="1">
                <a:solidFill>
                  <a:srgbClr val="0000FF"/>
                </a:solidFill>
                <a:cs typeface="Times New Roman" pitchFamily="18" charset="0"/>
              </a:rPr>
              <a:t>temperature</a:t>
            </a:r>
            <a:r>
              <a:rPr lang="en-US" altLang="zh-CN" sz="4000" b="1">
                <a:cs typeface="Times New Roman" pitchFamily="18" charset="0"/>
              </a:rPr>
              <a:t> for a long time. 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4000" b="1">
                <a:cs typeface="Times New Roman" pitchFamily="18" charset="0"/>
              </a:rPr>
              <a:t>_____, put everything you need together in a large bowl. 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1042988" y="0"/>
            <a:ext cx="6391275" cy="72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>
                <a:solidFill>
                  <a:srgbClr val="FF0000"/>
                </a:solidFill>
              </a:rPr>
              <a:t>1. Finally   2. Next  3. Then  4. First</a:t>
            </a:r>
            <a:r>
              <a:rPr lang="en-US" altLang="zh-CN"/>
              <a:t> </a:t>
            </a:r>
          </a:p>
        </p:txBody>
      </p:sp>
      <p:sp>
        <p:nvSpPr>
          <p:cNvPr id="57349" name="Text Box 16"/>
          <p:cNvSpPr txBox="1">
            <a:spLocks noChangeArrowheads="1"/>
          </p:cNvSpPr>
          <p:nvPr/>
        </p:nvSpPr>
        <p:spPr bwMode="auto">
          <a:xfrm>
            <a:off x="250825" y="765175"/>
            <a:ext cx="2143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 i="1">
                <a:solidFill>
                  <a:srgbClr val="C00000"/>
                </a:solidFill>
                <a:latin typeface="Arial" charset="0"/>
              </a:rPr>
              <a:t>Finally </a:t>
            </a:r>
          </a:p>
        </p:txBody>
      </p:sp>
      <p:sp>
        <p:nvSpPr>
          <p:cNvPr id="57350" name="Text Box 16"/>
          <p:cNvSpPr txBox="1">
            <a:spLocks noChangeArrowheads="1"/>
          </p:cNvSpPr>
          <p:nvPr/>
        </p:nvSpPr>
        <p:spPr bwMode="auto">
          <a:xfrm>
            <a:off x="395288" y="2276475"/>
            <a:ext cx="2143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 i="1">
                <a:solidFill>
                  <a:srgbClr val="C00000"/>
                </a:solidFill>
                <a:latin typeface="Arial" charset="0"/>
              </a:rPr>
              <a:t>Next  </a:t>
            </a:r>
          </a:p>
        </p:txBody>
      </p:sp>
      <p:sp>
        <p:nvSpPr>
          <p:cNvPr id="57351" name="Text Box 16"/>
          <p:cNvSpPr txBox="1">
            <a:spLocks noChangeArrowheads="1"/>
          </p:cNvSpPr>
          <p:nvPr/>
        </p:nvSpPr>
        <p:spPr bwMode="auto">
          <a:xfrm>
            <a:off x="179388" y="3068638"/>
            <a:ext cx="2143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 i="1">
                <a:solidFill>
                  <a:srgbClr val="C00000"/>
                </a:solidFill>
                <a:latin typeface="Arial" charset="0"/>
              </a:rPr>
              <a:t>Then  </a:t>
            </a:r>
          </a:p>
        </p:txBody>
      </p:sp>
      <p:sp>
        <p:nvSpPr>
          <p:cNvPr id="57352" name="Text Box 16"/>
          <p:cNvSpPr txBox="1">
            <a:spLocks noChangeArrowheads="1"/>
          </p:cNvSpPr>
          <p:nvPr/>
        </p:nvSpPr>
        <p:spPr bwMode="auto">
          <a:xfrm>
            <a:off x="250825" y="4652963"/>
            <a:ext cx="2143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3600" b="1" i="1">
                <a:solidFill>
                  <a:srgbClr val="C00000"/>
                </a:solidFill>
                <a:latin typeface="Arial" charset="0"/>
              </a:rPr>
              <a:t>First </a:t>
            </a: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1763713" y="981075"/>
            <a:ext cx="20240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400" b="1">
                <a:solidFill>
                  <a:srgbClr val="A50021"/>
                </a:solidFill>
              </a:rPr>
              <a:t>[sɜːv] </a:t>
            </a:r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1547813" y="4149725"/>
            <a:ext cx="3273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400" b="1">
                <a:solidFill>
                  <a:srgbClr val="A50021"/>
                </a:solidFill>
              </a:rPr>
              <a:t>['temprətʃə] 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7349" grpId="0" autoUpdateAnimBg="0"/>
      <p:bldP spid="57350" grpId="0" autoUpdateAnimBg="0"/>
      <p:bldP spid="57351" grpId="0" autoUpdateAnimBg="0"/>
      <p:bldP spid="5735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WordArt 11"/>
          <p:cNvSpPr>
            <a:spLocks noChangeArrowheads="1" noChangeShapeType="1" noTextEdit="1"/>
          </p:cNvSpPr>
          <p:nvPr/>
        </p:nvSpPr>
        <p:spPr bwMode="auto">
          <a:xfrm>
            <a:off x="1258888" y="2133600"/>
            <a:ext cx="6769100" cy="22320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Thank you!</a:t>
            </a:r>
            <a:endParaRPr lang="zh-CN" altLang="en-US" sz="3600" b="1" kern="10">
              <a:ln w="12700">
                <a:solidFill>
                  <a:srgbClr val="B2B2B2"/>
                </a:solidFill>
                <a:round/>
                <a:headEnd/>
                <a:tailEnd/>
              </a:ln>
              <a:solidFill>
                <a:srgbClr val="FF0066"/>
              </a:soli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068638"/>
            <a:ext cx="1943100" cy="280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6499" name="WordArt 4"/>
          <p:cNvSpPr>
            <a:spLocks noChangeArrowheads="1" noChangeShapeType="1" noTextEdit="1"/>
          </p:cNvSpPr>
          <p:nvPr/>
        </p:nvSpPr>
        <p:spPr bwMode="auto">
          <a:xfrm>
            <a:off x="395288" y="0"/>
            <a:ext cx="1655762" cy="83661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Discuss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sp>
        <p:nvSpPr>
          <p:cNvPr id="106500" name="Text Box 5"/>
          <p:cNvSpPr txBox="1">
            <a:spLocks noChangeArrowheads="1"/>
          </p:cNvSpPr>
          <p:nvPr/>
        </p:nvSpPr>
        <p:spPr bwMode="auto">
          <a:xfrm>
            <a:off x="395288" y="908050"/>
            <a:ext cx="87487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0000FF"/>
                </a:solidFill>
                <a:latin typeface="Arial" charset="0"/>
              </a:rPr>
              <a:t>What kind of </a:t>
            </a:r>
            <a:r>
              <a:rPr lang="en-US" altLang="zh-CN" sz="3600" b="1">
                <a:solidFill>
                  <a:srgbClr val="A50021"/>
                </a:solidFill>
                <a:latin typeface="Arial" charset="0"/>
              </a:rPr>
              <a:t>traditional </a:t>
            </a:r>
            <a:r>
              <a:rPr lang="en-US" altLang="zh-CN" sz="3600" b="1">
                <a:solidFill>
                  <a:srgbClr val="0000FF"/>
                </a:solidFill>
                <a:latin typeface="Arial" charset="0"/>
              </a:rPr>
              <a:t>food do people eat on special holidays in China?</a:t>
            </a:r>
          </a:p>
        </p:txBody>
      </p:sp>
      <p:sp>
        <p:nvSpPr>
          <p:cNvPr id="106501" name="Oval 2"/>
          <p:cNvSpPr>
            <a:spLocks noChangeArrowheads="1"/>
          </p:cNvSpPr>
          <p:nvPr/>
        </p:nvSpPr>
        <p:spPr bwMode="auto">
          <a:xfrm>
            <a:off x="0" y="0"/>
            <a:ext cx="827088" cy="80168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latin typeface="Arial" charset="0"/>
              </a:rPr>
              <a:t>2a</a:t>
            </a:r>
          </a:p>
        </p:txBody>
      </p:sp>
      <p:sp>
        <p:nvSpPr>
          <p:cNvPr id="5" name="圆角矩形标注 4"/>
          <p:cNvSpPr>
            <a:spLocks noChangeArrowheads="1"/>
          </p:cNvSpPr>
          <p:nvPr/>
        </p:nvSpPr>
        <p:spPr bwMode="auto">
          <a:xfrm>
            <a:off x="144463" y="2133600"/>
            <a:ext cx="4572000" cy="1295400"/>
          </a:xfrm>
          <a:prstGeom prst="wedgeRoundRectCallout">
            <a:avLst>
              <a:gd name="adj1" fmla="val 46944"/>
              <a:gd name="adj2" fmla="val 62991"/>
              <a:gd name="adj3" fmla="val 16667"/>
            </a:avLst>
          </a:prstGeom>
          <a:noFill/>
          <a:ln w="25400" algn="ctr">
            <a:solidFill>
              <a:srgbClr val="89A4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15000"/>
              </a:lnSpc>
            </a:pPr>
            <a:r>
              <a:rPr lang="en-US" altLang="zh-CN" sz="3400" b="1">
                <a:solidFill>
                  <a:srgbClr val="C00000"/>
                </a:solidFill>
                <a:cs typeface="Times New Roman" pitchFamily="18" charset="0"/>
              </a:rPr>
              <a:t>What do you eat on New Year’s Day?</a:t>
            </a:r>
            <a:endParaRPr lang="zh-CN" altLang="en-US" sz="3400" b="1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7" name="圆角矩形标注 6"/>
          <p:cNvSpPr>
            <a:spLocks noChangeArrowheads="1"/>
          </p:cNvSpPr>
          <p:nvPr/>
        </p:nvSpPr>
        <p:spPr bwMode="auto">
          <a:xfrm>
            <a:off x="107950" y="3717925"/>
            <a:ext cx="4284663" cy="1385888"/>
          </a:xfrm>
          <a:prstGeom prst="wedgeRoundRectCallout">
            <a:avLst>
              <a:gd name="adj1" fmla="val 55333"/>
              <a:gd name="adj2" fmla="val -62255"/>
              <a:gd name="adj3" fmla="val 16667"/>
            </a:avLst>
          </a:prstGeom>
          <a:noFill/>
          <a:ln w="25400" algn="ctr">
            <a:solidFill>
              <a:srgbClr val="89A4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15000"/>
              </a:lnSpc>
            </a:pPr>
            <a:r>
              <a:rPr lang="en-US" altLang="zh-CN" sz="3400" b="1">
                <a:solidFill>
                  <a:srgbClr val="C00000"/>
                </a:solidFill>
                <a:cs typeface="Times New Roman" pitchFamily="18" charset="0"/>
              </a:rPr>
              <a:t>What do you eat on Dragon Boat Day?</a:t>
            </a:r>
            <a:endParaRPr lang="zh-CN" altLang="en-US" sz="3400" b="1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2" name="圆角矩形标注 11"/>
          <p:cNvSpPr>
            <a:spLocks noChangeArrowheads="1"/>
          </p:cNvSpPr>
          <p:nvPr/>
        </p:nvSpPr>
        <p:spPr bwMode="auto">
          <a:xfrm>
            <a:off x="436563" y="5373688"/>
            <a:ext cx="4206875" cy="1295400"/>
          </a:xfrm>
          <a:prstGeom prst="wedgeRoundRectCallout">
            <a:avLst>
              <a:gd name="adj1" fmla="val 48417"/>
              <a:gd name="adj2" fmla="val -72671"/>
              <a:gd name="adj3" fmla="val 16667"/>
            </a:avLst>
          </a:prstGeom>
          <a:noFill/>
          <a:ln w="25400" algn="ctr">
            <a:solidFill>
              <a:srgbClr val="89A4A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15000"/>
              </a:lnSpc>
            </a:pPr>
            <a:r>
              <a:rPr lang="en-US" altLang="zh-CN" sz="3400" b="1">
                <a:solidFill>
                  <a:srgbClr val="C00000"/>
                </a:solidFill>
                <a:cs typeface="Times New Roman" pitchFamily="18" charset="0"/>
              </a:rPr>
              <a:t>What do you eat on Mid-Autumn Day?</a:t>
            </a:r>
            <a:endParaRPr lang="zh-CN" altLang="en-US" sz="3400" b="1">
              <a:solidFill>
                <a:srgbClr val="C00000"/>
              </a:solidFill>
              <a:cs typeface="Times New Roman" pitchFamily="18" charset="0"/>
            </a:endParaRPr>
          </a:p>
        </p:txBody>
      </p:sp>
      <p:pic>
        <p:nvPicPr>
          <p:cNvPr id="22540" name="Picture 15" descr="http://t11.baidu.com/it/u=2670604810,3056297245&amp;fm=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2276475"/>
            <a:ext cx="14716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2" name="Picture 19" descr="http://t1.baidu.com/it/u=1864676742,787783539&amp;fm=23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3789363"/>
            <a:ext cx="1385888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5" name="Picture 17" descr="http://t11.baidu.com/it/u=1566811807,2226119107&amp;fm=5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288" y="5300663"/>
            <a:ext cx="1389062" cy="121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9" name="Rectangle 13"/>
          <p:cNvSpPr>
            <a:spLocks noChangeArrowheads="1"/>
          </p:cNvSpPr>
          <p:nvPr/>
        </p:nvSpPr>
        <p:spPr bwMode="auto">
          <a:xfrm>
            <a:off x="6732588" y="3284538"/>
            <a:ext cx="20113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/>
              <a:t>dumplings</a:t>
            </a:r>
          </a:p>
        </p:txBody>
      </p:sp>
      <p:sp>
        <p:nvSpPr>
          <p:cNvPr id="106510" name="Rectangle 14"/>
          <p:cNvSpPr>
            <a:spLocks noChangeArrowheads="1"/>
          </p:cNvSpPr>
          <p:nvPr/>
        </p:nvSpPr>
        <p:spPr bwMode="auto">
          <a:xfrm>
            <a:off x="6400800" y="6288088"/>
            <a:ext cx="22050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/>
              <a:t>moon cakes</a:t>
            </a:r>
          </a:p>
        </p:txBody>
      </p:sp>
      <p:sp>
        <p:nvSpPr>
          <p:cNvPr id="106511" name="Rectangle 15"/>
          <p:cNvSpPr>
            <a:spLocks noChangeArrowheads="1"/>
          </p:cNvSpPr>
          <p:nvPr/>
        </p:nvSpPr>
        <p:spPr bwMode="auto">
          <a:xfrm>
            <a:off x="6948488" y="4724400"/>
            <a:ext cx="13922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/>
              <a:t>zong zi</a:t>
            </a:r>
            <a:endParaRPr lang="zh-CN" altLang="en-US" b="1"/>
          </a:p>
        </p:txBody>
      </p:sp>
      <p:sp>
        <p:nvSpPr>
          <p:cNvPr id="106512" name="Rectangle 16"/>
          <p:cNvSpPr>
            <a:spLocks noChangeArrowheads="1"/>
          </p:cNvSpPr>
          <p:nvPr/>
        </p:nvSpPr>
        <p:spPr bwMode="auto">
          <a:xfrm>
            <a:off x="3059113" y="260350"/>
            <a:ext cx="32623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4400" b="1"/>
              <a:t> </a:t>
            </a:r>
            <a:r>
              <a:rPr lang="en-US" altLang="zh-CN" sz="4400" b="1"/>
              <a:t>[trə'dɪʃənl]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12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/>
          <a:lstStyle/>
          <a:p>
            <a:r>
              <a:rPr lang="en-US" altLang="zh-CN" sz="4000" b="1" smtClean="0">
                <a:solidFill>
                  <a:srgbClr val="A50021"/>
                </a:solidFill>
              </a:rPr>
              <a:t>Thanksgiving</a:t>
            </a:r>
            <a:r>
              <a:rPr lang="en-US" altLang="zh-CN" sz="4000" b="1" smtClean="0"/>
              <a:t> in the United States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323388" cy="12954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4000" b="1" smtClean="0">
                <a:solidFill>
                  <a:srgbClr val="0000FF"/>
                </a:solidFill>
              </a:rPr>
              <a:t>Thanksgiving is a special day in the United States.</a:t>
            </a:r>
            <a:r>
              <a:rPr lang="en-US" altLang="zh-CN" sz="4400" b="1" smtClean="0">
                <a:solidFill>
                  <a:srgbClr val="0000FF"/>
                </a:solidFill>
              </a:rPr>
              <a:t> </a:t>
            </a:r>
          </a:p>
          <a:p>
            <a:pPr>
              <a:buFontTx/>
              <a:buNone/>
            </a:pPr>
            <a:r>
              <a:rPr lang="en-US" altLang="zh-CN" sz="3600" b="1" smtClean="0">
                <a:solidFill>
                  <a:srgbClr val="A50021"/>
                </a:solidFill>
              </a:rPr>
              <a:t>What’s the </a:t>
            </a:r>
            <a:r>
              <a:rPr lang="en-US" altLang="zh-CN" sz="3600" b="1" smtClean="0">
                <a:solidFill>
                  <a:srgbClr val="FF0000"/>
                </a:solidFill>
              </a:rPr>
              <a:t>traditional </a:t>
            </a:r>
            <a:r>
              <a:rPr lang="en-US" altLang="zh-CN" sz="3600" b="1" smtClean="0">
                <a:solidFill>
                  <a:srgbClr val="A50021"/>
                </a:solidFill>
              </a:rPr>
              <a:t>food on this day?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843213" y="3573463"/>
            <a:ext cx="2865437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4400" b="1">
                <a:cs typeface="Times New Roman" pitchFamily="18" charset="0"/>
              </a:rPr>
              <a:t>It’s </a:t>
            </a:r>
            <a:r>
              <a:rPr lang="en-US" altLang="zh-CN" sz="4400" b="1">
                <a:solidFill>
                  <a:srgbClr val="FF0000"/>
                </a:solidFill>
                <a:cs typeface="Times New Roman" pitchFamily="18" charset="0"/>
              </a:rPr>
              <a:t>turkey.</a:t>
            </a:r>
          </a:p>
        </p:txBody>
      </p:sp>
      <p:pic>
        <p:nvPicPr>
          <p:cNvPr id="23566" name="Picture 14" descr="http://t2.baidu.com/it/u=2197221920,1692030914&amp;fm=23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141663"/>
            <a:ext cx="2903537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/>
      <p:bldP spid="512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70" name="Picture 18" descr="T016EA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052513"/>
            <a:ext cx="2160588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74" name="Picture 22" descr="http://t2.baidu.com/it/u=2338189517,915304658&amp;fm=23&amp;gp=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284538"/>
            <a:ext cx="1608138" cy="181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787900" y="2349500"/>
            <a:ext cx="286543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4400" b="1">
                <a:solidFill>
                  <a:srgbClr val="FF0000"/>
                </a:solidFill>
                <a:cs typeface="Times New Roman" pitchFamily="18" charset="0"/>
              </a:rPr>
              <a:t>pepper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755650" y="2492375"/>
            <a:ext cx="20161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4000" b="1">
                <a:solidFill>
                  <a:srgbClr val="FF0000"/>
                </a:solidFill>
                <a:cs typeface="Times New Roman" pitchFamily="18" charset="0"/>
              </a:rPr>
              <a:t>oven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4000" b="1">
                <a:solidFill>
                  <a:srgbClr val="FF0000"/>
                </a:solidFill>
                <a:cs typeface="Times New Roman" pitchFamily="18" charset="0"/>
              </a:rPr>
              <a:t>烤箱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827088" y="5013325"/>
            <a:ext cx="19113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4400" b="1">
                <a:solidFill>
                  <a:srgbClr val="FF0000"/>
                </a:solidFill>
                <a:cs typeface="Times New Roman" pitchFamily="18" charset="0"/>
              </a:rPr>
              <a:t>plate</a:t>
            </a:r>
          </a:p>
        </p:txBody>
      </p:sp>
      <p:sp>
        <p:nvSpPr>
          <p:cNvPr id="23558" name="WordArt 4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8604250" cy="863600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875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rial"/>
                <a:cs typeface="Arial"/>
              </a:rPr>
              <a:t>What do we need to make a turkey dinner</a:t>
            </a:r>
            <a:endParaRPr lang="zh-CN" altLang="en-US" sz="4000" b="1" kern="10" spc="-40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" name="Picture 18" descr="http://t1.baidu.com/it/u=2520838586,2023251485&amp;fm=23&amp;gp=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196975"/>
            <a:ext cx="2089150" cy="15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2" name="Picture 20" descr="http://t2.baidu.com/it/u=4056804743,4126283202&amp;fm=23&amp;gp=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429000"/>
            <a:ext cx="1584325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4932363" y="4941888"/>
            <a:ext cx="21240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4400" b="1">
                <a:solidFill>
                  <a:srgbClr val="FF0000"/>
                </a:solidFill>
                <a:cs typeface="Times New Roman" pitchFamily="18" charset="0"/>
              </a:rPr>
              <a:t>gravy</a:t>
            </a: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6516688" y="4724400"/>
            <a:ext cx="2200275" cy="143192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400" b="1"/>
              <a:t>['ɡreɪvi]</a:t>
            </a:r>
          </a:p>
          <a:p>
            <a:pPr eaLnBrk="0" hangingPunct="0"/>
            <a:r>
              <a:rPr lang="zh-CN" altLang="en-US" sz="4400" b="1"/>
              <a:t>肉汁 </a:t>
            </a:r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6659563" y="2492375"/>
            <a:ext cx="1849437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4400" b="1"/>
              <a:t> </a:t>
            </a:r>
            <a:r>
              <a:rPr lang="en-US" altLang="zh-CN" sz="4000" b="1"/>
              <a:t>[`pepə]</a:t>
            </a:r>
          </a:p>
          <a:p>
            <a:pPr eaLnBrk="0" hangingPunct="0"/>
            <a:r>
              <a:rPr lang="zh-CN" altLang="en-US" sz="4000" b="1"/>
              <a:t>柿子椒</a:t>
            </a:r>
            <a:r>
              <a:rPr lang="zh-CN" altLang="en-US" sz="4400" b="1"/>
              <a:t> </a:t>
            </a:r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>
            <a:off x="2339975" y="2492375"/>
            <a:ext cx="17208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400" b="1"/>
              <a:t>['ʌvn] </a:t>
            </a:r>
          </a:p>
        </p:txBody>
      </p:sp>
      <p:sp>
        <p:nvSpPr>
          <p:cNvPr id="3" name="Rectangle 20"/>
          <p:cNvSpPr>
            <a:spLocks noChangeArrowheads="1"/>
          </p:cNvSpPr>
          <p:nvPr/>
        </p:nvSpPr>
        <p:spPr bwMode="auto">
          <a:xfrm>
            <a:off x="2484438" y="4678363"/>
            <a:ext cx="1611312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400" b="1"/>
              <a:t>[pleit]</a:t>
            </a:r>
          </a:p>
          <a:p>
            <a:pPr eaLnBrk="0" hangingPunct="0"/>
            <a:r>
              <a:rPr lang="zh-CN" altLang="en-US" sz="4400" b="1"/>
              <a:t>盘子 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utoUpdateAnimBg="0"/>
      <p:bldP spid="5127" grpId="0" autoUpdateAnimBg="0"/>
      <p:bldP spid="5130" grpId="0" autoUpdateAnimBg="0"/>
      <p:bldP spid="1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7950" y="1412875"/>
            <a:ext cx="9036050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/>
              <a:t>1. Where do people </a:t>
            </a:r>
            <a:r>
              <a:rPr lang="en-US" altLang="zh-CN" sz="3600" b="1">
                <a:solidFill>
                  <a:srgbClr val="FF0000"/>
                </a:solidFill>
              </a:rPr>
              <a:t>celebrate </a:t>
            </a:r>
            <a:r>
              <a:rPr lang="en-US" altLang="zh-CN" sz="3600" b="1"/>
              <a:t>Thanksgiving? </a:t>
            </a:r>
          </a:p>
          <a:p>
            <a:pPr eaLnBrk="1" hangingPunct="1">
              <a:lnSpc>
                <a:spcPct val="120000"/>
              </a:lnSpc>
            </a:pPr>
            <a:endParaRPr lang="en-US" altLang="zh-CN" sz="3600" b="1"/>
          </a:p>
          <a:p>
            <a:pPr eaLnBrk="1" hangingPunct="1">
              <a:lnSpc>
                <a:spcPct val="120000"/>
              </a:lnSpc>
            </a:pPr>
            <a:r>
              <a:rPr lang="en-US" altLang="zh-CN" sz="3600" b="1"/>
              <a:t>2. When do people celebrate it?</a:t>
            </a:r>
          </a:p>
        </p:txBody>
      </p:sp>
      <p:sp>
        <p:nvSpPr>
          <p:cNvPr id="63491" name="Text Box 5"/>
          <p:cNvSpPr txBox="1">
            <a:spLocks noChangeArrowheads="1"/>
          </p:cNvSpPr>
          <p:nvPr/>
        </p:nvSpPr>
        <p:spPr bwMode="auto">
          <a:xfrm>
            <a:off x="0" y="115888"/>
            <a:ext cx="921702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2800" b="1">
                <a:solidFill>
                  <a:srgbClr val="0000FF"/>
                </a:solidFill>
                <a:latin typeface="Arial" charset="0"/>
              </a:rPr>
              <a:t>Read </a:t>
            </a:r>
            <a:r>
              <a:rPr lang="en-US" altLang="zh-CN" sz="2800" b="1">
                <a:solidFill>
                  <a:srgbClr val="A50021"/>
                </a:solidFill>
                <a:latin typeface="Arial" charset="0"/>
              </a:rPr>
              <a:t>Paragraph 1</a:t>
            </a:r>
            <a:r>
              <a:rPr lang="en-US" altLang="zh-CN" sz="2800" b="1">
                <a:solidFill>
                  <a:srgbClr val="0000FF"/>
                </a:solidFill>
                <a:latin typeface="Arial" charset="0"/>
              </a:rPr>
              <a:t> answer the following questions:</a:t>
            </a: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468313" y="2133600"/>
            <a:ext cx="76327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0000FF"/>
                </a:solidFill>
              </a:rPr>
              <a:t>The people</a:t>
            </a:r>
            <a:r>
              <a:rPr lang="en-US" altLang="zh-CN" sz="4000" b="1">
                <a:solidFill>
                  <a:srgbClr val="FF0000"/>
                </a:solidFill>
              </a:rPr>
              <a:t> ________________</a:t>
            </a:r>
            <a:r>
              <a:rPr lang="en-US" altLang="zh-CN" sz="4000" b="1">
                <a:solidFill>
                  <a:srgbClr val="0000FF"/>
                </a:solidFill>
              </a:rPr>
              <a:t>do</a:t>
            </a:r>
            <a:r>
              <a:rPr lang="en-US" altLang="zh-CN" sz="4000" b="1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3494" name="Oval 2"/>
          <p:cNvSpPr>
            <a:spLocks noChangeArrowheads="1"/>
          </p:cNvSpPr>
          <p:nvPr/>
        </p:nvSpPr>
        <p:spPr bwMode="auto">
          <a:xfrm>
            <a:off x="0" y="-100013"/>
            <a:ext cx="827088" cy="86518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>
                <a:latin typeface="Arial" charset="0"/>
              </a:rPr>
              <a:t>2c</a:t>
            </a: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395288" y="3500438"/>
            <a:ext cx="8497887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altLang="zh-CN" sz="4400" b="1">
                <a:solidFill>
                  <a:srgbClr val="0000FF"/>
                </a:solidFill>
              </a:rPr>
              <a:t>They celebrate it_______________</a:t>
            </a:r>
          </a:p>
          <a:p>
            <a:pPr>
              <a:lnSpc>
                <a:spcPct val="115000"/>
              </a:lnSpc>
            </a:pPr>
            <a:r>
              <a:rPr lang="en-US" altLang="zh-CN" sz="4400" b="1">
                <a:solidFill>
                  <a:srgbClr val="0000FF"/>
                </a:solidFill>
              </a:rPr>
              <a:t>____________________________</a:t>
            </a:r>
            <a:r>
              <a:rPr lang="en-US" altLang="zh-CN" sz="4400" b="1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3635375" y="908050"/>
            <a:ext cx="3022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400" b="1">
                <a:solidFill>
                  <a:srgbClr val="0000FF"/>
                </a:solidFill>
              </a:rPr>
              <a:t>['selɪbreɪt] </a:t>
            </a:r>
          </a:p>
        </p:txBody>
      </p:sp>
      <p:sp>
        <p:nvSpPr>
          <p:cNvPr id="63497" name="Rectangle 9"/>
          <p:cNvSpPr>
            <a:spLocks noChangeArrowheads="1"/>
          </p:cNvSpPr>
          <p:nvPr/>
        </p:nvSpPr>
        <p:spPr bwMode="auto">
          <a:xfrm>
            <a:off x="3059113" y="2133600"/>
            <a:ext cx="35798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in the United States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827088" y="4386263"/>
            <a:ext cx="7410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on the fourth Thursday in November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3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/>
      <p:bldP spid="63495" grpId="0"/>
      <p:bldP spid="634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39750" y="260350"/>
            <a:ext cx="8353425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A50021"/>
                </a:solidFill>
              </a:rPr>
              <a:t>3. Why do people celebrate it?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0" y="1052513"/>
            <a:ext cx="8820150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400" b="1"/>
              <a:t>Because they ____________</a:t>
            </a:r>
            <a:r>
              <a:rPr lang="en-US" altLang="zh-CN" sz="4400" b="1">
                <a:solidFill>
                  <a:srgbClr val="0000FF"/>
                </a:solidFill>
              </a:rPr>
              <a:t>food</a:t>
            </a:r>
            <a:r>
              <a:rPr lang="en-US" altLang="zh-CN" sz="4400" b="1">
                <a:solidFill>
                  <a:srgbClr val="FF0000"/>
                </a:solidFill>
              </a:rPr>
              <a:t> </a:t>
            </a:r>
            <a:r>
              <a:rPr lang="en-US" altLang="zh-CN" sz="4400" b="1"/>
              <a:t>in the</a:t>
            </a:r>
            <a:r>
              <a:rPr lang="en-US" altLang="zh-CN" sz="4400" b="1">
                <a:solidFill>
                  <a:srgbClr val="FF0000"/>
                </a:solidFill>
              </a:rPr>
              <a:t> </a:t>
            </a:r>
            <a:r>
              <a:rPr lang="en-US" altLang="zh-CN" sz="4400" b="1">
                <a:solidFill>
                  <a:srgbClr val="CC00CC"/>
                </a:solidFill>
              </a:rPr>
              <a:t>autumn</a:t>
            </a:r>
            <a:r>
              <a:rPr lang="en-US" altLang="zh-CN" sz="4400" b="1">
                <a:solidFill>
                  <a:srgbClr val="FF0000"/>
                </a:solidFill>
              </a:rPr>
              <a:t> </a:t>
            </a:r>
            <a:r>
              <a:rPr lang="en-US" altLang="zh-CN" sz="4400" b="1"/>
              <a:t>and</a:t>
            </a:r>
            <a:r>
              <a:rPr lang="en-US" altLang="zh-CN" sz="4400" b="1">
                <a:solidFill>
                  <a:srgbClr val="FF0000"/>
                </a:solidFill>
              </a:rPr>
              <a:t> </a:t>
            </a:r>
            <a:r>
              <a:rPr lang="en-US" altLang="zh-CN" sz="4400" b="1">
                <a:solidFill>
                  <a:srgbClr val="0000FF"/>
                </a:solidFill>
              </a:rPr>
              <a:t>life</a:t>
            </a:r>
            <a:r>
              <a:rPr lang="en-US" altLang="zh-CN" sz="4400" b="1">
                <a:solidFill>
                  <a:srgbClr val="FF0000"/>
                </a:solidFill>
              </a:rPr>
              <a:t> </a:t>
            </a:r>
            <a:r>
              <a:rPr lang="en-US" altLang="zh-CN" sz="4400" b="1"/>
              <a:t>in their  homes.  </a:t>
            </a:r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900113" y="2420938"/>
            <a:ext cx="23542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4400" b="1"/>
              <a:t> </a:t>
            </a:r>
            <a:r>
              <a:rPr lang="en-US" altLang="zh-CN" sz="4400" b="1"/>
              <a:t>['ɔ:təm] </a:t>
            </a: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4572000" y="3860800"/>
            <a:ext cx="2511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4400" b="1">
                <a:solidFill>
                  <a:srgbClr val="0000FF"/>
                </a:solidFill>
              </a:rPr>
              <a:t> </a:t>
            </a:r>
            <a:r>
              <a:rPr lang="en-US" altLang="zh-CN" sz="4400" b="1">
                <a:solidFill>
                  <a:srgbClr val="0000FF"/>
                </a:solidFill>
              </a:rPr>
              <a:t>['trævlə] </a:t>
            </a:r>
          </a:p>
        </p:txBody>
      </p:sp>
      <p:sp>
        <p:nvSpPr>
          <p:cNvPr id="2" name="Text Box 9"/>
          <p:cNvSpPr txBox="1">
            <a:spLocks noChangeArrowheads="1"/>
          </p:cNvSpPr>
          <p:nvPr/>
        </p:nvSpPr>
        <p:spPr bwMode="auto">
          <a:xfrm>
            <a:off x="323850" y="3357563"/>
            <a:ext cx="8353425" cy="75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>
                <a:solidFill>
                  <a:srgbClr val="A50021"/>
                </a:solidFill>
              </a:rPr>
              <a:t>4. Who do they remember at this time?</a:t>
            </a: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179388" y="4365625"/>
            <a:ext cx="8208962" cy="206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/>
              <a:t>They remember _____________</a:t>
            </a:r>
          </a:p>
          <a:p>
            <a:pPr>
              <a:lnSpc>
                <a:spcPct val="120000"/>
              </a:lnSpc>
            </a:pPr>
            <a:r>
              <a:rPr lang="en-US" altLang="zh-CN" sz="3600" b="1"/>
              <a:t>who came to live in America about 400 years ago.</a:t>
            </a: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3348038" y="1146175"/>
            <a:ext cx="3105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F0000"/>
                </a:solidFill>
              </a:rPr>
              <a:t>give thanks for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3429000" y="4508500"/>
            <a:ext cx="5715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/>
              <a:t>the first </a:t>
            </a:r>
            <a:r>
              <a:rPr lang="en-US" altLang="zh-CN" b="1">
                <a:solidFill>
                  <a:srgbClr val="0000FF"/>
                </a:solidFill>
              </a:rPr>
              <a:t>traveler</a:t>
            </a:r>
            <a:r>
              <a:rPr lang="en-US" altLang="zh-CN" b="1">
                <a:solidFill>
                  <a:srgbClr val="FF0000"/>
                </a:solidFill>
              </a:rPr>
              <a:t>s</a:t>
            </a:r>
            <a:r>
              <a:rPr lang="en-US" altLang="zh-CN" b="1"/>
              <a:t> from </a:t>
            </a:r>
            <a:r>
              <a:rPr lang="en-US" altLang="zh-CN" b="1">
                <a:solidFill>
                  <a:srgbClr val="0000FF"/>
                </a:solidFill>
              </a:rPr>
              <a:t>England</a:t>
            </a:r>
            <a:endParaRPr lang="zh-CN" altLang="en-US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/>
      <p:bldP spid="30729" grpId="0"/>
      <p:bldP spid="30730" grpId="0"/>
      <p:bldP spid="30732" grpId="0"/>
      <p:bldP spid="30733" grpId="0"/>
      <p:bldP spid="307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755650" y="692150"/>
            <a:ext cx="7777163" cy="404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3600" b="1"/>
              <a:t>5. How do people celebrate it now?</a:t>
            </a:r>
          </a:p>
          <a:p>
            <a:pPr eaLnBrk="1" hangingPunct="1">
              <a:lnSpc>
                <a:spcPct val="120000"/>
              </a:lnSpc>
            </a:pPr>
            <a:endParaRPr lang="en-US" altLang="zh-CN" sz="3600" b="1"/>
          </a:p>
          <a:p>
            <a:pPr eaLnBrk="1" hangingPunct="1">
              <a:lnSpc>
                <a:spcPct val="120000"/>
              </a:lnSpc>
            </a:pPr>
            <a:endParaRPr lang="en-US" altLang="zh-CN" sz="3600" b="1"/>
          </a:p>
          <a:p>
            <a:pPr eaLnBrk="1" hangingPunct="1">
              <a:lnSpc>
                <a:spcPct val="120000"/>
              </a:lnSpc>
            </a:pPr>
            <a:endParaRPr lang="en-US" altLang="zh-CN" sz="3600" b="1"/>
          </a:p>
          <a:p>
            <a:pPr eaLnBrk="1" hangingPunct="1">
              <a:lnSpc>
                <a:spcPct val="120000"/>
              </a:lnSpc>
            </a:pPr>
            <a:r>
              <a:rPr lang="en-US" altLang="zh-CN" sz="3600" b="1"/>
              <a:t>6. What is </a:t>
            </a:r>
            <a:r>
              <a:rPr lang="en-US" altLang="zh-CN" sz="3600" b="1">
                <a:solidFill>
                  <a:srgbClr val="FF0000"/>
                </a:solidFill>
              </a:rPr>
              <a:t>the main dish</a:t>
            </a:r>
            <a:r>
              <a:rPr lang="en-US" altLang="zh-CN" sz="3600" b="1"/>
              <a:t> of the   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sz="3600" b="1"/>
              <a:t>    Thanksgiving meal?</a:t>
            </a: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250825" y="1412875"/>
            <a:ext cx="8713788" cy="135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altLang="zh-CN" sz="3600" b="1">
                <a:solidFill>
                  <a:srgbClr val="0000FF"/>
                </a:solidFill>
              </a:rPr>
              <a:t>These days, people celebrate it by </a:t>
            </a:r>
          </a:p>
          <a:p>
            <a:pPr>
              <a:lnSpc>
                <a:spcPct val="115000"/>
              </a:lnSpc>
            </a:pPr>
            <a:r>
              <a:rPr lang="en-US" altLang="zh-CN" sz="3600" b="1">
                <a:solidFill>
                  <a:srgbClr val="0000FF"/>
                </a:solidFill>
              </a:rPr>
              <a:t>_______________at home with their family.</a:t>
            </a: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0" y="4576763"/>
            <a:ext cx="9144000" cy="1355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altLang="zh-CN" sz="3600" b="1">
                <a:solidFill>
                  <a:srgbClr val="0000FF"/>
                </a:solidFill>
              </a:rPr>
              <a:t>The main dish  of this meal is almost always</a:t>
            </a:r>
          </a:p>
          <a:p>
            <a:pPr>
              <a:lnSpc>
                <a:spcPct val="115000"/>
              </a:lnSpc>
            </a:pPr>
            <a:r>
              <a:rPr lang="en-US" altLang="zh-CN" sz="3600" b="1">
                <a:solidFill>
                  <a:srgbClr val="0000FF"/>
                </a:solidFill>
              </a:rPr>
              <a:t>__________.</a:t>
            </a: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468313" y="2133600"/>
            <a:ext cx="32416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having a big meal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611188" y="5153025"/>
            <a:ext cx="17668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</a:rPr>
              <a:t>turkey</a:t>
            </a:r>
            <a:endParaRPr lang="zh-CN" altLang="en-US" sz="4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/>
      <p:bldP spid="55302" grpId="0"/>
      <p:bldP spid="55303" grpId="0"/>
      <p:bldP spid="553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Box 2"/>
          <p:cNvSpPr txBox="1">
            <a:spLocks noChangeArrowheads="1"/>
          </p:cNvSpPr>
          <p:nvPr/>
        </p:nvSpPr>
        <p:spPr bwMode="auto">
          <a:xfrm>
            <a:off x="179388" y="0"/>
            <a:ext cx="8964612" cy="558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3600" b="1" u="sng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Thanksgiving</a:t>
            </a:r>
            <a:r>
              <a:rPr lang="en-US" sz="3600" b="1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 in the United States</a:t>
            </a:r>
            <a:endParaRPr lang="zh-CN" altLang="en-US" sz="3600" b="1">
              <a:solidFill>
                <a:srgbClr val="FF0000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3600" b="1" u="sng">
                <a:solidFill>
                  <a:srgbClr val="0000FF"/>
                </a:solidFill>
                <a:cs typeface="Times New Roman" pitchFamily="18" charset="0"/>
              </a:rPr>
              <a:t>In most countries</a:t>
            </a:r>
            <a:r>
              <a:rPr lang="en-US" sz="3600" b="1" u="sng">
                <a:cs typeface="Times New Roman" pitchFamily="18" charset="0"/>
              </a:rPr>
              <a:t>, people usually eat </a:t>
            </a:r>
            <a:r>
              <a:rPr lang="en-US" sz="3600" b="1" u="sng">
                <a:solidFill>
                  <a:srgbClr val="0000FF"/>
                </a:solidFill>
                <a:cs typeface="Times New Roman" pitchFamily="18" charset="0"/>
              </a:rPr>
              <a:t>traditional food</a:t>
            </a:r>
            <a:r>
              <a:rPr lang="en-US" sz="3600" b="1" u="sng">
                <a:cs typeface="Times New Roman" pitchFamily="18" charset="0"/>
              </a:rPr>
              <a:t> </a:t>
            </a:r>
            <a:r>
              <a:rPr lang="en-US" sz="3600" b="1" i="1" u="sng">
                <a:solidFill>
                  <a:srgbClr val="0000FF"/>
                </a:solidFill>
                <a:cs typeface="Times New Roman" pitchFamily="18" charset="0"/>
              </a:rPr>
              <a:t>on special holidays</a:t>
            </a:r>
            <a:r>
              <a:rPr lang="en-US" sz="3600" b="1">
                <a:cs typeface="Times New Roman" pitchFamily="18" charset="0"/>
              </a:rPr>
              <a:t>. A special day in the United States is Thanksgiving. </a:t>
            </a:r>
            <a:r>
              <a:rPr lang="en-US" altLang="zh-CN" sz="3600" b="1">
                <a:cs typeface="Times New Roman" pitchFamily="18" charset="0"/>
              </a:rPr>
              <a:t>I</a:t>
            </a:r>
            <a:r>
              <a:rPr lang="en-US" sz="3600" b="1">
                <a:cs typeface="Times New Roman" pitchFamily="18" charset="0"/>
              </a:rPr>
              <a:t>t is always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on the fourth Thursday</a:t>
            </a:r>
            <a:r>
              <a:rPr lang="en-US" sz="3600" b="1">
                <a:cs typeface="Times New Roman" pitchFamily="18" charset="0"/>
              </a:rPr>
              <a:t> in November </a:t>
            </a:r>
            <a:r>
              <a:rPr lang="en-US" altLang="zh-CN" sz="3600" b="1">
                <a:cs typeface="Times New Roman" pitchFamily="18" charset="0"/>
              </a:rPr>
              <a:t>and </a:t>
            </a:r>
            <a:r>
              <a:rPr lang="en-US" sz="3600" b="1" u="sng">
                <a:cs typeface="Times New Roman" pitchFamily="18" charset="0"/>
              </a:rPr>
              <a:t>it is a time to </a:t>
            </a:r>
            <a:r>
              <a:rPr lang="en-US" sz="3600" b="1" u="sng">
                <a:solidFill>
                  <a:srgbClr val="0000FF"/>
                </a:solidFill>
                <a:cs typeface="Times New Roman" pitchFamily="18" charset="0"/>
              </a:rPr>
              <a:t>give thanks for</a:t>
            </a:r>
            <a:r>
              <a:rPr lang="en-US" sz="3600" b="1" u="sng">
                <a:cs typeface="Times New Roman" pitchFamily="18" charset="0"/>
              </a:rPr>
              <a:t> food in the autumn.</a:t>
            </a:r>
            <a:r>
              <a:rPr lang="en-US" sz="3600" b="1">
                <a:cs typeface="Times New Roman" pitchFamily="18" charset="0"/>
              </a:rPr>
              <a:t> </a:t>
            </a:r>
            <a:r>
              <a:rPr lang="en-US" sz="3600" b="1">
                <a:solidFill>
                  <a:srgbClr val="0000FF"/>
                </a:solidFill>
                <a:cs typeface="Times New Roman" pitchFamily="18" charset="0"/>
              </a:rPr>
              <a:t>At this time</a:t>
            </a:r>
            <a:r>
              <a:rPr lang="en-US" sz="3600" b="1">
                <a:cs typeface="Times New Roman" pitchFamily="18" charset="0"/>
              </a:rPr>
              <a:t>, people also remember the first</a:t>
            </a:r>
            <a:r>
              <a:rPr lang="en-US" sz="3600" b="1">
                <a:solidFill>
                  <a:srgbClr val="A50021"/>
                </a:solidFill>
                <a:cs typeface="Times New Roman" pitchFamily="18" charset="0"/>
              </a:rPr>
              <a:t> traveler</a:t>
            </a:r>
            <a:r>
              <a:rPr lang="en-US" sz="3600" b="1">
                <a:cs typeface="Times New Roman" pitchFamily="18" charset="0"/>
              </a:rPr>
              <a:t>s from </a:t>
            </a:r>
            <a:r>
              <a:rPr lang="en-US" sz="3600" b="1">
                <a:solidFill>
                  <a:srgbClr val="A50021"/>
                </a:solidFill>
                <a:cs typeface="Times New Roman" pitchFamily="18" charset="0"/>
              </a:rPr>
              <a:t>England</a:t>
            </a:r>
            <a:r>
              <a:rPr lang="en-US" sz="3600" b="1">
                <a:cs typeface="Times New Roman" pitchFamily="18" charset="0"/>
              </a:rPr>
              <a:t> who came to live in America about </a:t>
            </a:r>
            <a:r>
              <a:rPr lang="en-US" altLang="zh-CN" sz="3600" b="1">
                <a:cs typeface="Times New Roman" pitchFamily="18" charset="0"/>
              </a:rPr>
              <a:t>4</a:t>
            </a:r>
            <a:r>
              <a:rPr lang="en-US" sz="3600" b="1">
                <a:cs typeface="Times New Roman" pitchFamily="18" charset="0"/>
              </a:rPr>
              <a:t>00 years ago. </a:t>
            </a:r>
            <a:endParaRPr lang="zh-CN" altLang="en-US" sz="3600" b="1">
              <a:cs typeface="Times New Roman" pitchFamily="18" charset="0"/>
            </a:endParaRPr>
          </a:p>
        </p:txBody>
      </p:sp>
      <p:sp>
        <p:nvSpPr>
          <p:cNvPr id="69641" name="Rectangle 9"/>
          <p:cNvSpPr>
            <a:spLocks noChangeArrowheads="1"/>
          </p:cNvSpPr>
          <p:nvPr/>
        </p:nvSpPr>
        <p:spPr bwMode="auto">
          <a:xfrm>
            <a:off x="3708400" y="5084763"/>
            <a:ext cx="2511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zh-CN" altLang="en-US" sz="4400" b="1">
                <a:solidFill>
                  <a:srgbClr val="A50021"/>
                </a:solidFill>
              </a:rPr>
              <a:t> </a:t>
            </a:r>
            <a:r>
              <a:rPr lang="en-US" altLang="zh-CN" sz="4400" b="1">
                <a:solidFill>
                  <a:srgbClr val="A50021"/>
                </a:solidFill>
              </a:rPr>
              <a:t>['trævlə] </a:t>
            </a:r>
          </a:p>
        </p:txBody>
      </p:sp>
      <p:sp>
        <p:nvSpPr>
          <p:cNvPr id="69642" name="Rectangle 10"/>
          <p:cNvSpPr>
            <a:spLocks noChangeArrowheads="1"/>
          </p:cNvSpPr>
          <p:nvPr/>
        </p:nvSpPr>
        <p:spPr bwMode="auto">
          <a:xfrm>
            <a:off x="6372225" y="5013325"/>
            <a:ext cx="2514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4000" b="1">
                <a:solidFill>
                  <a:srgbClr val="A50021"/>
                </a:solidFill>
              </a:rPr>
              <a:t>['ɪŋɡlənd]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Box 1"/>
          <p:cNvSpPr txBox="1">
            <a:spLocks noChangeArrowheads="1"/>
          </p:cNvSpPr>
          <p:nvPr/>
        </p:nvSpPr>
        <p:spPr bwMode="auto">
          <a:xfrm>
            <a:off x="395288" y="765175"/>
            <a:ext cx="8458200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sz="4000" b="1"/>
              <a:t>These </a:t>
            </a:r>
            <a:r>
              <a:rPr lang="en-US" sz="4000" b="1">
                <a:solidFill>
                  <a:srgbClr val="A50021"/>
                </a:solidFill>
              </a:rPr>
              <a:t>travelers </a:t>
            </a:r>
            <a:r>
              <a:rPr lang="en-US" sz="4000" b="1"/>
              <a:t>had a long, hard winter, and </a:t>
            </a:r>
            <a:r>
              <a:rPr lang="en-US" sz="4000" b="1">
                <a:solidFill>
                  <a:srgbClr val="0000FF"/>
                </a:solidFill>
              </a:rPr>
              <a:t>many of them</a:t>
            </a:r>
            <a:r>
              <a:rPr lang="en-US" sz="4000" b="1"/>
              <a:t> died. </a:t>
            </a:r>
            <a:r>
              <a:rPr lang="en-US" sz="4000" b="1" u="sng">
                <a:solidFill>
                  <a:srgbClr val="0000FF"/>
                </a:solidFill>
              </a:rPr>
              <a:t>In the next autumn</a:t>
            </a:r>
            <a:r>
              <a:rPr lang="en-US" sz="4000" b="1" u="sng"/>
              <a:t>, they gave thanks for life and food in their new home.</a:t>
            </a:r>
            <a:r>
              <a:rPr lang="en-US" sz="4000" b="1"/>
              <a:t> </a:t>
            </a:r>
            <a:r>
              <a:rPr lang="en-US" sz="4000" b="1" u="sng">
                <a:solidFill>
                  <a:srgbClr val="0000FF"/>
                </a:solidFill>
              </a:rPr>
              <a:t>These days</a:t>
            </a:r>
            <a:r>
              <a:rPr lang="en-US" sz="4000" b="1" u="sng"/>
              <a:t>, most</a:t>
            </a:r>
            <a:r>
              <a:rPr lang="en-US" altLang="zh-CN" sz="4000" b="1" u="sng"/>
              <a:t> </a:t>
            </a:r>
            <a:r>
              <a:rPr lang="en-US" sz="4000" b="1" u="sng">
                <a:cs typeface="Times New Roman" pitchFamily="18" charset="0"/>
              </a:rPr>
              <a:t>Americans still celebrate this idea of giving thanks by </a:t>
            </a:r>
            <a:r>
              <a:rPr lang="en-US" sz="4000" b="1" u="sng">
                <a:solidFill>
                  <a:srgbClr val="0000FF"/>
                </a:solidFill>
                <a:cs typeface="Times New Roman" pitchFamily="18" charset="0"/>
              </a:rPr>
              <a:t>having a big meal</a:t>
            </a:r>
            <a:r>
              <a:rPr lang="en-US" sz="4000" b="1" u="sng">
                <a:cs typeface="Times New Roman" pitchFamily="18" charset="0"/>
              </a:rPr>
              <a:t> at home with their family.</a:t>
            </a:r>
            <a:r>
              <a:rPr lang="en-US" sz="4000" b="1">
                <a:cs typeface="Times New Roman" pitchFamily="18" charset="0"/>
              </a:rPr>
              <a:t> </a:t>
            </a:r>
            <a:r>
              <a:rPr lang="en-US" sz="4000" b="1">
                <a:solidFill>
                  <a:srgbClr val="0000FF"/>
                </a:solidFill>
                <a:cs typeface="Times New Roman" pitchFamily="18" charset="0"/>
              </a:rPr>
              <a:t>The main dish</a:t>
            </a:r>
            <a:r>
              <a:rPr lang="en-US" sz="4000" b="1">
                <a:cs typeface="Times New Roman" pitchFamily="18" charset="0"/>
              </a:rPr>
              <a:t> of this meal is almost always turkey, a large bird.</a:t>
            </a:r>
            <a:endParaRPr lang="zh-CN" altLang="en-US" sz="4000" b="1"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3029</TotalTime>
  <Words>933</Words>
  <Application>Microsoft Office PowerPoint</Application>
  <PresentationFormat>全屏显示(4:3)</PresentationFormat>
  <Paragraphs>159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3" baseType="lpstr">
      <vt:lpstr>Times New Roman</vt:lpstr>
      <vt:lpstr>宋体</vt:lpstr>
      <vt:lpstr>Arial</vt:lpstr>
      <vt:lpstr>Calibri</vt:lpstr>
      <vt:lpstr>默认设计模板</vt:lpstr>
      <vt:lpstr>PowerPoint 演示文稿</vt:lpstr>
      <vt:lpstr>PowerPoint 演示文稿</vt:lpstr>
      <vt:lpstr>Thanksgiving in the United States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Translate the phrases</vt:lpstr>
      <vt:lpstr>PowerPoint 演示文稿</vt:lpstr>
      <vt:lpstr>PowerPoint 演示文稿</vt:lpstr>
      <vt:lpstr>Translate the phrases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user</cp:lastModifiedBy>
  <cp:revision>408</cp:revision>
  <dcterms:created xsi:type="dcterms:W3CDTF">2013-03-17T02:35:29Z</dcterms:created>
  <dcterms:modified xsi:type="dcterms:W3CDTF">2015-08-12T06:47:32Z</dcterms:modified>
</cp:coreProperties>
</file>